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6" r:id="rId8"/>
    <p:sldId id="263" r:id="rId9"/>
    <p:sldId id="264" r:id="rId10"/>
    <p:sldId id="26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01C6A-97B2-41EF-877F-402784E85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Češi a Slováci v době 								1.sv.války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D0BEFF-972B-4538-9F26-41E0D587B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454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derní-Dějiny.cz | Martinská deklarácia (30. 10. 1918)">
            <a:extLst>
              <a:ext uri="{FF2B5EF4-FFF2-40B4-BE49-F238E27FC236}">
                <a16:creationId xmlns:a16="http://schemas.microsoft.com/office/drawing/2014/main" id="{4CC88528-EFC7-4AEA-85EE-11360662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0"/>
            <a:ext cx="9935570" cy="71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AE43B-5523-4AA6-BBF1-E518EAF8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Civilní obyvatelstvo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E87CCC-71D8-4BD3-A11B-42CB8A0C4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Roste </a:t>
            </a:r>
            <a:r>
              <a:rPr lang="cs-CZ" sz="2000" b="1" dirty="0"/>
              <a:t>odpor proti válce </a:t>
            </a:r>
            <a:r>
              <a:rPr lang="cs-CZ" sz="2000" dirty="0"/>
              <a:t>– utrpení na frontě, bída v zázemí, protičeské chování úřadů </a:t>
            </a:r>
          </a:p>
          <a:p>
            <a:r>
              <a:rPr lang="cs-CZ" sz="2000" b="1" dirty="0"/>
              <a:t>Stávky dělnictva </a:t>
            </a:r>
            <a:r>
              <a:rPr lang="cs-CZ" sz="2000" dirty="0"/>
              <a:t>(největší  Prostějově – 23 osob zastřeleno) </a:t>
            </a:r>
          </a:p>
          <a:p>
            <a:r>
              <a:rPr lang="cs-CZ" sz="2000" dirty="0"/>
              <a:t>1915 – </a:t>
            </a:r>
            <a:r>
              <a:rPr lang="cs-CZ" sz="2000" b="1" dirty="0"/>
              <a:t>přídělový systém </a:t>
            </a:r>
            <a:r>
              <a:rPr lang="cs-CZ" sz="2000" dirty="0"/>
              <a:t>(vznik </a:t>
            </a:r>
            <a:r>
              <a:rPr lang="cs-CZ" sz="2000" b="1" dirty="0"/>
              <a:t>černého trhu </a:t>
            </a:r>
            <a:r>
              <a:rPr lang="cs-CZ" sz="2000" dirty="0"/>
              <a:t>s předraženým nedostatkovým zbožím), omezení občanských práv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04293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701A1-16B4-4FA8-B6DE-A8048F57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Zahraniční odboj a legie 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221694-B3D8-437A-9ED8-857A49647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1914 - </a:t>
            </a:r>
            <a:r>
              <a:rPr lang="cs-CZ" sz="2400" b="1" dirty="0"/>
              <a:t>TGM</a:t>
            </a:r>
            <a:r>
              <a:rPr lang="cs-CZ" sz="2400" dirty="0"/>
              <a:t> – cesta do zahraničí – akce k </a:t>
            </a:r>
            <a:r>
              <a:rPr lang="cs-CZ" sz="2400" b="1" dirty="0"/>
              <a:t>osamostatnění</a:t>
            </a:r>
            <a:r>
              <a:rPr lang="cs-CZ" sz="2400" dirty="0"/>
              <a:t> českých zemí</a:t>
            </a:r>
          </a:p>
          <a:p>
            <a:r>
              <a:rPr lang="cs-CZ" sz="2400" dirty="0"/>
              <a:t>Září 1915 – emigruje i </a:t>
            </a:r>
            <a:r>
              <a:rPr lang="cs-CZ" sz="2400" b="1" dirty="0"/>
              <a:t>Edvard Beneš </a:t>
            </a:r>
            <a:r>
              <a:rPr lang="cs-CZ" sz="2400" dirty="0"/>
              <a:t>– spojí se s TGM a </a:t>
            </a:r>
            <a:r>
              <a:rPr lang="cs-CZ" sz="2400" b="1" dirty="0"/>
              <a:t>Milanem Rastislavem Štefánikem </a:t>
            </a:r>
          </a:p>
          <a:p>
            <a:r>
              <a:rPr lang="cs-CZ" sz="2400" dirty="0"/>
              <a:t>Únor 1916 – česká, později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Československá národní rada </a:t>
            </a:r>
            <a:r>
              <a:rPr lang="cs-CZ" sz="2400" dirty="0"/>
              <a:t>(TGM, EB, MRŠ) – </a:t>
            </a:r>
            <a:r>
              <a:rPr lang="cs-CZ" sz="2400" dirty="0" err="1"/>
              <a:t>hl.úkol</a:t>
            </a:r>
            <a:r>
              <a:rPr lang="cs-CZ" sz="2400" dirty="0"/>
              <a:t>: propagace čs. samostatnosti a vytvoření legií </a:t>
            </a:r>
          </a:p>
          <a:p>
            <a:pPr lvl="1"/>
            <a:r>
              <a:rPr lang="cs-CZ" sz="2000" b="1" u="sng" dirty="0"/>
              <a:t>Legie</a:t>
            </a:r>
            <a:r>
              <a:rPr lang="cs-CZ" sz="2000" dirty="0"/>
              <a:t> = vojenské jednotky složené s dobrovolníků, krajanů, zajatců a přeběhlíků </a:t>
            </a:r>
          </a:p>
          <a:p>
            <a:r>
              <a:rPr lang="cs-CZ" sz="2400" dirty="0"/>
              <a:t>Legie- vznikly </a:t>
            </a:r>
            <a:r>
              <a:rPr lang="cs-CZ" sz="2400" u="sng" dirty="0"/>
              <a:t>na francouzské, italské a hlavně ruské frontě </a:t>
            </a:r>
          </a:p>
        </p:txBody>
      </p:sp>
    </p:spTree>
    <p:extLst>
      <p:ext uri="{BB962C8B-B14F-4D97-AF65-F5344CB8AC3E}">
        <p14:creationId xmlns:p14="http://schemas.microsoft.com/office/powerpoint/2010/main" val="421480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dvard Beneš – Wikipedie">
            <a:extLst>
              <a:ext uri="{FF2B5EF4-FFF2-40B4-BE49-F238E27FC236}">
                <a16:creationId xmlns:a16="http://schemas.microsoft.com/office/drawing/2014/main" id="{A7992977-5B14-4B5F-B82F-6E2AB63E9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r="5967" b="1"/>
          <a:stretch/>
        </p:blipFill>
        <p:spPr bwMode="auto">
          <a:xfrm>
            <a:off x="321733" y="321732"/>
            <a:ext cx="377702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an Rastislav Štefánik – Wikipedie">
            <a:extLst>
              <a:ext uri="{FF2B5EF4-FFF2-40B4-BE49-F238E27FC236}">
                <a16:creationId xmlns:a16="http://schemas.microsoft.com/office/drawing/2014/main" id="{7D0A8F94-4259-4F22-BEA7-1716DBCCC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" b="-2"/>
          <a:stretch/>
        </p:blipFill>
        <p:spPr bwMode="auto">
          <a:xfrm>
            <a:off x="4184538" y="321732"/>
            <a:ext cx="3822924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máš Garrigue Masaryk – Wikipedie">
            <a:extLst>
              <a:ext uri="{FF2B5EF4-FFF2-40B4-BE49-F238E27FC236}">
                <a16:creationId xmlns:a16="http://schemas.microsoft.com/office/drawing/2014/main" id="{C038FD8B-8AB9-4BAE-BD08-5269B28F8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r="13056" b="-2"/>
          <a:stretch/>
        </p:blipFill>
        <p:spPr bwMode="auto">
          <a:xfrm>
            <a:off x="8087672" y="321732"/>
            <a:ext cx="378259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3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90A0D-F985-457C-8D9B-784B4FAA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Domácí odboj a politická scéna u nás 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A0BA72-50DA-4DF7-98F3-39DEE5D5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Říšská rada uzavřena, čeští politici se odmlčeli</a:t>
            </a:r>
          </a:p>
          <a:p>
            <a:r>
              <a:rPr lang="cs-CZ" sz="2400" dirty="0"/>
              <a:t>V Čechách a na Moravě – ostrý protičeský kurz – </a:t>
            </a:r>
            <a:r>
              <a:rPr lang="cs-CZ" sz="2400" b="1" dirty="0"/>
              <a:t>Karel Kramář, Alois Rašín </a:t>
            </a:r>
            <a:r>
              <a:rPr lang="cs-CZ" sz="2400" dirty="0"/>
              <a:t>– obvinění z vlastizrady </a:t>
            </a:r>
          </a:p>
          <a:p>
            <a:r>
              <a:rPr lang="cs-CZ" sz="2400" dirty="0"/>
              <a:t>Myšlenka </a:t>
            </a:r>
            <a:r>
              <a:rPr lang="cs-CZ" sz="2400" b="1" i="1" dirty="0"/>
              <a:t>aktivní politiky </a:t>
            </a:r>
            <a:r>
              <a:rPr lang="cs-CZ" sz="2400" dirty="0"/>
              <a:t>(Bohumír Šmeral) – loajalita vůči císaři (odvrácení represí)</a:t>
            </a:r>
          </a:p>
          <a:p>
            <a:r>
              <a:rPr lang="cs-CZ" sz="2400" dirty="0"/>
              <a:t>Domácí ilegální </a:t>
            </a:r>
            <a:r>
              <a:rPr lang="cs-CZ" sz="2400" u="sng" dirty="0"/>
              <a:t>odbojová</a:t>
            </a:r>
            <a:r>
              <a:rPr lang="cs-CZ" sz="2400" dirty="0"/>
              <a:t> organizace </a:t>
            </a:r>
            <a:r>
              <a:rPr lang="cs-CZ" sz="2400" b="1" dirty="0" err="1"/>
              <a:t>Maffie</a:t>
            </a:r>
            <a:r>
              <a:rPr lang="cs-CZ" sz="2400" dirty="0"/>
              <a:t> (v čele Beneš) – spolupráce s TGM v zahraničí, špionáž </a:t>
            </a:r>
          </a:p>
          <a:p>
            <a:r>
              <a:rPr lang="cs-CZ" sz="2400" dirty="0"/>
              <a:t>1916 – </a:t>
            </a:r>
            <a:r>
              <a:rPr lang="cs-CZ" sz="2400" b="1" dirty="0"/>
              <a:t>Český svaz </a:t>
            </a:r>
            <a:r>
              <a:rPr lang="cs-CZ" sz="2400" dirty="0"/>
              <a:t>= společný koordinační orgán celonárodní české politiky (ve Vídni), v Praze sídlí </a:t>
            </a:r>
            <a:r>
              <a:rPr lang="cs-CZ" sz="2400" b="1" u="sng" dirty="0"/>
              <a:t>Národní výbor </a:t>
            </a:r>
            <a:r>
              <a:rPr lang="cs-CZ" sz="2400" dirty="0"/>
              <a:t>(v čele </a:t>
            </a:r>
            <a:r>
              <a:rPr lang="cs-CZ" sz="2400" dirty="0" err="1"/>
              <a:t>K.Kramář</a:t>
            </a:r>
            <a:r>
              <a:rPr lang="cs-CZ" sz="2400" dirty="0"/>
              <a:t>)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57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2">
            <a:extLst>
              <a:ext uri="{FF2B5EF4-FFF2-40B4-BE49-F238E27FC236}">
                <a16:creationId xmlns:a16="http://schemas.microsoft.com/office/drawing/2014/main" id="{F01E7660-30BE-4AD1-939C-8ABBC66E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AF2339E5-4CFB-46BA-A1E6-1F2F59297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A714EACA-E00A-47F4-9617-48EF86FC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3D643816-3096-4530-BAC2-B7799760D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4481B6B9-DFCC-4B58-B517-C90F77008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C3AD10B5-BAA3-43BF-AB59-8B0E610B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8CBC7E8-2093-422A-B1DF-548212F5E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ACD4C1E-0C60-49F4-9940-2EC2B351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D4EBDC8A-E0EA-4C61-9A07-F87965F30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56AB17E4-FFC1-40A6-8716-4DA6E7E2E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18B82752-3697-40F0-A707-455553AE3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46E341FE-2212-45E9-9AC6-689D6A7A0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60DDF26F-4245-4642-8C13-878C6ABE4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5" name="Group 86">
            <a:extLst>
              <a:ext uri="{FF2B5EF4-FFF2-40B4-BE49-F238E27FC236}">
                <a16:creationId xmlns:a16="http://schemas.microsoft.com/office/drawing/2014/main" id="{E2F0A64F-6E97-407F-905F-CFB60C87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6B2CD8E6-069E-402A-B6AC-FF005140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A6CA6D01-96EA-411D-B14A-86F2AFDBD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69CFD19D-A122-4CB2-866A-479CA3A5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C9F6C159-EFEF-4092-B1F1-7AB7F5A44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3A1E13BE-E59A-46EA-8C13-190FCBC3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4872D65B-9C5F-405F-BCCD-D61CB856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F6590D24-F49D-498F-A9A5-9CF6B0951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F7AFD90D-3869-4EB4-A43D-A59A0583F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226A884C-1C5B-4789-8BED-CA2815F2B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54FC0D3F-819F-41B1-BFC2-FA3443FB4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39E654C-F067-4053-881C-7D53C2E60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F44A0F15-BA31-4A9E-A48B-2F1D0E2CE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6" name="Rectangle 100">
            <a:extLst>
              <a:ext uri="{FF2B5EF4-FFF2-40B4-BE49-F238E27FC236}">
                <a16:creationId xmlns:a16="http://schemas.microsoft.com/office/drawing/2014/main" id="{62631CC7-E8DA-4782-ADDD-F97B25E40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7" name="Freeform 11">
            <a:extLst>
              <a:ext uri="{FF2B5EF4-FFF2-40B4-BE49-F238E27FC236}">
                <a16:creationId xmlns:a16="http://schemas.microsoft.com/office/drawing/2014/main" id="{5D16879A-58B6-4F6B-8688-42B28FE10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51C6D932-DFF5-4EAB-9FB1-5073B330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lois Rašín | Financnici.cz">
            <a:extLst>
              <a:ext uri="{FF2B5EF4-FFF2-40B4-BE49-F238E27FC236}">
                <a16:creationId xmlns:a16="http://schemas.microsoft.com/office/drawing/2014/main" id="{74F0ED06-53AD-49E3-A8FE-E919FD25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522" y="640080"/>
            <a:ext cx="3501848" cy="5252773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rel Kramář – Wikipedie">
            <a:extLst>
              <a:ext uri="{FF2B5EF4-FFF2-40B4-BE49-F238E27FC236}">
                <a16:creationId xmlns:a16="http://schemas.microsoft.com/office/drawing/2014/main" id="{9AEDEC07-B6D5-42D7-9BF2-09D944B6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583" y="640080"/>
            <a:ext cx="3834524" cy="5252773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637B714-114D-4DC8-8D25-D657B491CE8E}"/>
              </a:ext>
            </a:extLst>
          </p:cNvPr>
          <p:cNvSpPr txBox="1"/>
          <p:nvPr/>
        </p:nvSpPr>
        <p:spPr>
          <a:xfrm>
            <a:off x="2851532" y="5931084"/>
            <a:ext cx="132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Alois Rašín </a:t>
            </a:r>
            <a:endParaRPr lang="sk-SK" dirty="0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02F27C0A-4F45-4DF2-98D8-BD095E712DED}"/>
              </a:ext>
            </a:extLst>
          </p:cNvPr>
          <p:cNvSpPr txBox="1"/>
          <p:nvPr/>
        </p:nvSpPr>
        <p:spPr>
          <a:xfrm>
            <a:off x="8244605" y="6060070"/>
            <a:ext cx="173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Karel Kramář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971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31EA0-F83E-4827-86F6-80107F2F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ČSR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BE026E-2DA4-488B-BD8B-A6EEEEB5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290" y="1905000"/>
            <a:ext cx="9307322" cy="400622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6.1.1918 – Tříkrálová deklarace </a:t>
            </a:r>
            <a:r>
              <a:rPr lang="cs-CZ" dirty="0"/>
              <a:t>(právo na svobodný život, národní a sebeurčená národů) </a:t>
            </a:r>
          </a:p>
          <a:p>
            <a:r>
              <a:rPr lang="cs-CZ" dirty="0"/>
              <a:t>Duben – žádost o </a:t>
            </a:r>
            <a:r>
              <a:rPr lang="cs-CZ" b="1" dirty="0"/>
              <a:t>samostatnost</a:t>
            </a:r>
            <a:r>
              <a:rPr lang="cs-CZ" dirty="0"/>
              <a:t> </a:t>
            </a:r>
          </a:p>
          <a:p>
            <a:r>
              <a:rPr lang="cs-CZ" dirty="0"/>
              <a:t>30.</a:t>
            </a:r>
            <a:r>
              <a:rPr lang="cs-CZ" b="1" dirty="0"/>
              <a:t>5</a:t>
            </a:r>
            <a:r>
              <a:rPr lang="cs-CZ" dirty="0"/>
              <a:t>.1918 – </a:t>
            </a:r>
            <a:r>
              <a:rPr lang="cs-CZ" b="1" dirty="0"/>
              <a:t>Pittsburská dohoda </a:t>
            </a:r>
            <a:r>
              <a:rPr lang="cs-CZ" dirty="0"/>
              <a:t>= česko-slovenská dohoda o společném státě </a:t>
            </a:r>
          </a:p>
          <a:p>
            <a:r>
              <a:rPr lang="cs-CZ" dirty="0"/>
              <a:t>18.</a:t>
            </a:r>
            <a:r>
              <a:rPr lang="cs-CZ" b="1" dirty="0"/>
              <a:t>10</a:t>
            </a:r>
            <a:r>
              <a:rPr lang="cs-CZ" dirty="0"/>
              <a:t> 1918,, USA – </a:t>
            </a:r>
            <a:r>
              <a:rPr lang="cs-CZ" b="1" dirty="0"/>
              <a:t>Washingtonská deklarace </a:t>
            </a:r>
            <a:r>
              <a:rPr lang="cs-CZ" dirty="0"/>
              <a:t>= prohlášení nezávislosti; zdůvodnění proč Češi a Slováci nechtějí patřit pod R-U </a:t>
            </a:r>
          </a:p>
          <a:p>
            <a:r>
              <a:rPr lang="cs-CZ" dirty="0"/>
              <a:t>Československo se stalo demokratickou republikou – </a:t>
            </a:r>
            <a:r>
              <a:rPr lang="cs-CZ" b="1" dirty="0"/>
              <a:t>prezidentem</a:t>
            </a:r>
            <a:r>
              <a:rPr lang="cs-CZ" dirty="0"/>
              <a:t> zvolen </a:t>
            </a:r>
            <a:r>
              <a:rPr lang="cs-CZ" b="1" dirty="0"/>
              <a:t>TGM</a:t>
            </a:r>
            <a:r>
              <a:rPr lang="cs-CZ" dirty="0"/>
              <a:t>, </a:t>
            </a:r>
            <a:r>
              <a:rPr lang="cs-CZ" b="1" dirty="0"/>
              <a:t>moc</a:t>
            </a:r>
            <a:r>
              <a:rPr lang="cs-CZ" dirty="0"/>
              <a:t> převzal </a:t>
            </a:r>
            <a:r>
              <a:rPr lang="cs-CZ" b="1" dirty="0"/>
              <a:t>Národní výbor československý</a:t>
            </a:r>
            <a:r>
              <a:rPr lang="cs-CZ" dirty="0"/>
              <a:t>, zákony zatím platí R-U </a:t>
            </a:r>
          </a:p>
          <a:p>
            <a:r>
              <a:rPr lang="cs-CZ" b="1" dirty="0">
                <a:solidFill>
                  <a:srgbClr val="FF0000"/>
                </a:solidFill>
              </a:rPr>
              <a:t>28.10.1918 VYHLÁŠENÁ SAMOSTATNÁ REPUBLIKA </a:t>
            </a:r>
          </a:p>
          <a:p>
            <a:pPr lvl="1"/>
            <a:r>
              <a:rPr lang="cs-CZ" b="1" dirty="0"/>
              <a:t>„muži 28. října“</a:t>
            </a:r>
            <a:r>
              <a:rPr lang="cs-CZ" dirty="0"/>
              <a:t> – </a:t>
            </a:r>
            <a:r>
              <a:rPr lang="cs-CZ" dirty="0" err="1"/>
              <a:t>A.Švehla</a:t>
            </a:r>
            <a:r>
              <a:rPr lang="cs-CZ" dirty="0"/>
              <a:t>, </a:t>
            </a:r>
            <a:r>
              <a:rPr lang="cs-CZ" dirty="0" err="1"/>
              <a:t>A.Rašín</a:t>
            </a:r>
            <a:r>
              <a:rPr lang="cs-CZ" dirty="0"/>
              <a:t>, Fr. Soukup, </a:t>
            </a:r>
            <a:r>
              <a:rPr lang="cs-CZ" dirty="0" err="1"/>
              <a:t>V.Šrobár</a:t>
            </a:r>
            <a:r>
              <a:rPr lang="cs-CZ" dirty="0"/>
              <a:t>, </a:t>
            </a:r>
            <a:r>
              <a:rPr lang="cs-CZ" dirty="0" err="1"/>
              <a:t>J.Stříbrný</a:t>
            </a:r>
            <a:r>
              <a:rPr lang="cs-CZ" dirty="0"/>
              <a:t>) – bez násilí </a:t>
            </a:r>
          </a:p>
          <a:p>
            <a:r>
              <a:rPr lang="cs-CZ" dirty="0"/>
              <a:t>30.10.1918 – </a:t>
            </a:r>
            <a:r>
              <a:rPr lang="cs-CZ" b="1" dirty="0"/>
              <a:t>Martinská deklarace </a:t>
            </a:r>
            <a:r>
              <a:rPr lang="cs-CZ" dirty="0"/>
              <a:t>– Slovenská národní rada se přihlásila k myšlence společného státu s Čechy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031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rgbClr val="5C4C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VY_32_INOVACE_006_Vznik Československa Dostupné z Metodického ...">
            <a:extLst>
              <a:ext uri="{FF2B5EF4-FFF2-40B4-BE49-F238E27FC236}">
                <a16:creationId xmlns:a16="http://schemas.microsoft.com/office/drawing/2014/main" id="{FCB14EDA-38C4-4EE7-BF5C-FFF6BDEC9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17"/>
          <a:stretch/>
        </p:blipFill>
        <p:spPr bwMode="auto">
          <a:xfrm>
            <a:off x="2267478" y="10"/>
            <a:ext cx="9924522" cy="68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7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8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oderní-Dějiny.cz | Pittsburská dohoda (31.5. 1918)">
            <a:extLst>
              <a:ext uri="{FF2B5EF4-FFF2-40B4-BE49-F238E27FC236}">
                <a16:creationId xmlns:a16="http://schemas.microsoft.com/office/drawing/2014/main" id="{C27AB07E-5D59-4BBC-BB39-6B780CA1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416" y="643467"/>
            <a:ext cx="401116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8113DC29-7A5F-4EF5-8D3F-F66CCDA7A552}"/>
              </a:ext>
            </a:extLst>
          </p:cNvPr>
          <p:cNvSpPr txBox="1"/>
          <p:nvPr/>
        </p:nvSpPr>
        <p:spPr>
          <a:xfrm>
            <a:off x="8248127" y="5845201"/>
            <a:ext cx="247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Pittsburská dohoda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635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5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řijetí Washingtonské deklarace 500 Kč">
            <a:extLst>
              <a:ext uri="{FF2B5EF4-FFF2-40B4-BE49-F238E27FC236}">
                <a16:creationId xmlns:a16="http://schemas.microsoft.com/office/drawing/2014/main" id="{10B8C6DB-BE8E-4FD2-98CE-4F392235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062" y="480060"/>
            <a:ext cx="7303876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2798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355</Words>
  <Application>Microsoft Office PowerPoint</Application>
  <PresentationFormat>Širokouhlá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Dym</vt:lpstr>
      <vt:lpstr>Češi a Slováci v době         1.sv.války</vt:lpstr>
      <vt:lpstr>Zahraniční odboj a legie </vt:lpstr>
      <vt:lpstr>Prezentácia programu PowerPoint</vt:lpstr>
      <vt:lpstr>Domácí odboj a politická scéna u nás </vt:lpstr>
      <vt:lpstr>Prezentácia programu PowerPoint</vt:lpstr>
      <vt:lpstr>Vznik ČSR </vt:lpstr>
      <vt:lpstr>Prezentácia programu PowerPoint</vt:lpstr>
      <vt:lpstr>Prezentácia programu PowerPoint</vt:lpstr>
      <vt:lpstr>Prezentácia programu PowerPoint</vt:lpstr>
      <vt:lpstr>Prezentácia programu PowerPoint</vt:lpstr>
      <vt:lpstr>Civilní obyvatelstvo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Češi a Slováci v době         1.sv.války</dc:title>
  <dc:creator>Romana Pleslová</dc:creator>
  <cp:lastModifiedBy>Romana Pleslová</cp:lastModifiedBy>
  <cp:revision>2</cp:revision>
  <dcterms:created xsi:type="dcterms:W3CDTF">2020-06-12T08:48:55Z</dcterms:created>
  <dcterms:modified xsi:type="dcterms:W3CDTF">2020-06-12T08:56:09Z</dcterms:modified>
</cp:coreProperties>
</file>