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78" r:id="rId2"/>
    <p:sldId id="279" r:id="rId3"/>
    <p:sldId id="264" r:id="rId4"/>
    <p:sldId id="266" r:id="rId5"/>
    <p:sldId id="280" r:id="rId6"/>
    <p:sldId id="265" r:id="rId7"/>
    <p:sldId id="268" r:id="rId8"/>
    <p:sldId id="269" r:id="rId9"/>
    <p:sldId id="271" r:id="rId10"/>
    <p:sldId id="272" r:id="rId11"/>
    <p:sldId id="273" r:id="rId12"/>
    <p:sldId id="277" r:id="rId13"/>
    <p:sldId id="281" r:id="rId14"/>
    <p:sldId id="282" r:id="rId15"/>
    <p:sldId id="276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6418-4B33-4343-87BD-4BC091A0B949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8B5410-3627-4D51-BC2B-87F4926C72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473A-337B-47A0-9D11-C75B3FD34194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8985-ABD6-43CC-A35C-0B123ACBF9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1BCB-1699-45D8-AB7E-E19AE3A5C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4943-7446-41F5-B459-B4A22183211E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6D58-4218-4DC5-B0C5-1CD1A85C0455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C46B-64B6-4BFA-81DA-581062A36E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27AD-BCFA-4E4C-97C2-DF3A07DEFEAD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F7D6A2-0593-421C-A442-ECD939712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8EA1-C034-4844-A051-021B3CA500E1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B981-A917-4A43-BA16-AB84446796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E3AE-006A-4BA4-AFCD-94C7526A6D88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34840C-3849-4E3B-B107-AD04134172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05BA-D44A-4D5B-A6B9-3A9A745DF768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401B-7686-422E-A479-C335FA588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FBF0-013D-4C17-90E5-6CF7522A484C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CB3D4D-7930-421A-B949-F48F45B890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F5FE88-4A07-42A7-AAA8-7744BAAC8E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7807-21E3-4F10-BE27-55B53A5C3319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EC25-881F-4A40-9AE8-548102274C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FA96-E9E8-4004-A172-113DF7A2E805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711CF1-7E77-4783-937E-2F520881D01F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8897B6-A69E-4EB2-A381-2550CA5A3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5031A-6D9F-43AF-B5EF-DFC0FCC9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 války a její počátek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8AD048-1A7E-4D7A-AF46-C7C46BE3CE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Nové technické novinky a vynálezy (letadla, chemické zbraně,…) </a:t>
            </a:r>
          </a:p>
          <a:p>
            <a:r>
              <a:rPr lang="cs-CZ" dirty="0"/>
              <a:t>Pořád se ale používají koně a bodné zbraně </a:t>
            </a:r>
          </a:p>
          <a:p>
            <a:r>
              <a:rPr lang="cs-CZ" dirty="0"/>
              <a:t>Bojiště: Evropa a částečně kolonie </a:t>
            </a:r>
          </a:p>
          <a:p>
            <a:r>
              <a:rPr lang="cs-CZ" dirty="0"/>
              <a:t>Rakousko-Uhersko vyhlásilo válku Srbsku  28.července 1914 </a:t>
            </a:r>
          </a:p>
          <a:p>
            <a:r>
              <a:rPr lang="cs-CZ" dirty="0"/>
              <a:t>Něm. vyhlašuje válku Rusku a Francii</a:t>
            </a:r>
          </a:p>
          <a:p>
            <a:pPr lvl="1"/>
            <a:r>
              <a:rPr lang="cs-CZ" dirty="0"/>
              <a:t>VB se přidává po Něm. útoku na FR, který vedl před neutrální Belgii </a:t>
            </a:r>
          </a:p>
          <a:p>
            <a:r>
              <a:rPr lang="cs-CZ" dirty="0"/>
              <a:t>Centrální velmoci X Trojdohoda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901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228600"/>
            <a:ext cx="8964488" cy="6512768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FF0000"/>
                </a:solidFill>
              </a:rPr>
              <a:t>Mír byl uzavřen 11. listopadu 1918 (v 11:00) a tím válka skončila</a:t>
            </a:r>
            <a:endParaRPr lang="cs-CZ" sz="2400" b="1" u="sng" dirty="0"/>
          </a:p>
          <a:p>
            <a:pPr eaLnBrk="1" hangingPunct="1"/>
            <a:endParaRPr lang="cs-CZ" sz="2400" b="1" u="sng" dirty="0"/>
          </a:p>
          <a:p>
            <a:pPr eaLnBrk="1" hangingPunct="1"/>
            <a:r>
              <a:rPr lang="cs-CZ" sz="2400" b="1" u="sng" dirty="0"/>
              <a:t>DŮSLEDKY VÁLKY</a:t>
            </a:r>
            <a:r>
              <a:rPr lang="cs-CZ" sz="2400" b="1" dirty="0"/>
              <a:t>: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cca 10 mil. obětí v boji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cca 7. mil. obětí civilistů 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20 – 30 mil. zraněných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Epidemie (španělská chřipka) 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Zadluženost států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Materiální škody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Růst radikálních skupin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Nové státy 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Technický pokrok – letectví; chemický průmysl (umělé hmoty)</a:t>
            </a:r>
          </a:p>
          <a:p>
            <a:pPr eaLnBrk="1" hangingPunct="1">
              <a:buFontTx/>
              <a:buChar char="-"/>
            </a:pPr>
            <a:r>
              <a:rPr lang="cs-CZ" sz="2400" dirty="0"/>
              <a:t>Emancipace žen </a:t>
            </a:r>
          </a:p>
          <a:p>
            <a:pPr eaLnBrk="1" hangingPunct="1"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210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4377"/>
            <a:ext cx="4762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Tanky první světové války – Wikipedie">
            <a:extLst>
              <a:ext uri="{FF2B5EF4-FFF2-40B4-BE49-F238E27FC236}">
                <a16:creationId xmlns:a16="http://schemas.microsoft.com/office/drawing/2014/main" id="{C4DE623A-D04E-4DA4-81C8-5C4ED52AB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70" y="3429000"/>
            <a:ext cx="6248747" cy="32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983873-59AF-4A42-B715-1A3D4EF6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FD863C0-D3AD-494A-9F6D-691C79ECB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582" r="1" b="4679"/>
          <a:stretch/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1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C62FCE3-623D-4671-B37A-E6C0FDC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0A86C-4A10-4BD5-9ED5-C0ACC65E6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260" r="1" b="1"/>
          <a:stretch/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2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46" y="404665"/>
            <a:ext cx="880539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C71A917-A624-4D2E-9D4C-997D9D32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7D9BB171-1AE7-42E4-A78C-010DC1F4BC2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4" y="1527048"/>
            <a:ext cx="809203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61716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7B9899"/>
                </a:solidFill>
              </a:rPr>
              <a:t>FRONTY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>
                <a:solidFill>
                  <a:srgbClr val="C00000"/>
                </a:solidFill>
              </a:rPr>
              <a:t>ZÁPADNÍ </a:t>
            </a:r>
            <a:r>
              <a:rPr lang="cs-CZ"/>
              <a:t>– spojenci Anglie a Francie X Německu</a:t>
            </a:r>
          </a:p>
          <a:p>
            <a:pPr eaLnBrk="1" hangingPunct="1">
              <a:buFont typeface="Wingdings 2" pitchFamily="18" charset="2"/>
              <a:buNone/>
            </a:pPr>
            <a:endParaRPr lang="cs-CZ"/>
          </a:p>
          <a:p>
            <a:pPr eaLnBrk="1" hangingPunct="1">
              <a:buFont typeface="Wingdings 2" pitchFamily="18" charset="2"/>
              <a:buNone/>
            </a:pPr>
            <a:r>
              <a:rPr lang="cs-CZ">
                <a:solidFill>
                  <a:srgbClr val="C00000"/>
                </a:solidFill>
              </a:rPr>
              <a:t>VÝCHODNÍ</a:t>
            </a:r>
            <a:r>
              <a:rPr lang="cs-CZ"/>
              <a:t> – Německo, R-U X Rusku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>
                <a:solidFill>
                  <a:srgbClr val="C00000"/>
                </a:solidFill>
              </a:rPr>
              <a:t>BALKÁNSKÁ</a:t>
            </a:r>
            <a:r>
              <a:rPr lang="cs-CZ"/>
              <a:t> – R-U X Srbům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/>
              <a:t>ASIJSKÁ + TICHOMOŘSKÁ – zabránit německému kolonialismu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/>
              <a:t>BLÍZKOVÝCHODNÍ – Turecko X Anglie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/>
              <a:t>AFRICKÁ – likvidace německých kolonií, Francie, Anglie X Německu</a:t>
            </a:r>
          </a:p>
          <a:p>
            <a:pPr eaLnBrk="1" hangingPunct="1">
              <a:buFont typeface="Wingdings 2" pitchFamily="18" charset="2"/>
              <a:buNone/>
            </a:pPr>
            <a:endParaRPr lang="cs-CZ"/>
          </a:p>
          <a:p>
            <a:pPr eaLnBrk="1" hangingPunct="1">
              <a:buFont typeface="Wingdings 2" pitchFamily="18" charset="2"/>
              <a:buNone/>
            </a:pPr>
            <a:endParaRPr lang="cs-CZ"/>
          </a:p>
          <a:p>
            <a:pPr eaLnBrk="1" hangingPunct="1">
              <a:buFont typeface="Wingdings 2" pitchFamily="18" charset="2"/>
              <a:buNone/>
            </a:pPr>
            <a:endParaRPr lang="cs-CZ"/>
          </a:p>
          <a:p>
            <a:pPr eaLnBrk="1" hangingPunct="1">
              <a:buFont typeface="Wingdings 2" pitchFamily="18" charset="2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7B9899"/>
                </a:solidFill>
              </a:rPr>
              <a:t>Zákopová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dirty="0"/>
              <a:t>Na západní frontě charakter </a:t>
            </a:r>
            <a:r>
              <a:rPr lang="cs-CZ" b="1" dirty="0"/>
              <a:t>zákopové války</a:t>
            </a:r>
          </a:p>
          <a:p>
            <a:pPr lvl="1" eaLnBrk="1" hangingPunct="1"/>
            <a:r>
              <a:rPr lang="cs-CZ" dirty="0"/>
              <a:t>Důležitá pro obranu než útok</a:t>
            </a:r>
          </a:p>
          <a:p>
            <a:pPr eaLnBrk="1" hangingPunct="1"/>
            <a:r>
              <a:rPr lang="cs-CZ" dirty="0"/>
              <a:t>Postupně se k mocnostem připojovaly další státy jako </a:t>
            </a:r>
            <a:r>
              <a:rPr lang="cs-CZ" i="1" dirty="0"/>
              <a:t>Turecko</a:t>
            </a:r>
            <a:r>
              <a:rPr lang="cs-CZ" dirty="0"/>
              <a:t>, </a:t>
            </a:r>
            <a:r>
              <a:rPr lang="cs-CZ" i="1" dirty="0"/>
              <a:t>Bulharsko</a:t>
            </a:r>
            <a:r>
              <a:rPr lang="cs-CZ" dirty="0"/>
              <a:t> na straně mocností </a:t>
            </a:r>
            <a:r>
              <a:rPr lang="cs-CZ" i="1" dirty="0" err="1"/>
              <a:t>Cen.moc</a:t>
            </a:r>
            <a:r>
              <a:rPr lang="cs-CZ" dirty="0"/>
              <a:t>. , </a:t>
            </a:r>
            <a:r>
              <a:rPr lang="cs-CZ" u="sng" dirty="0"/>
              <a:t>Japonsko</a:t>
            </a:r>
            <a:r>
              <a:rPr lang="cs-CZ" dirty="0"/>
              <a:t> na straně </a:t>
            </a:r>
            <a:r>
              <a:rPr lang="cs-CZ" u="sng" dirty="0"/>
              <a:t>Dohody</a:t>
            </a:r>
          </a:p>
          <a:p>
            <a:pPr eaLnBrk="1" hangingPunct="1"/>
            <a:r>
              <a:rPr lang="cs-CZ" b="1" i="1" dirty="0"/>
              <a:t>Itálie</a:t>
            </a:r>
            <a:r>
              <a:rPr lang="cs-CZ" dirty="0"/>
              <a:t> roku </a:t>
            </a:r>
            <a:r>
              <a:rPr lang="cs-CZ" b="1" dirty="0"/>
              <a:t>1915</a:t>
            </a:r>
            <a:r>
              <a:rPr lang="cs-CZ" dirty="0"/>
              <a:t> nakonec přechází k </a:t>
            </a:r>
            <a:r>
              <a:rPr lang="cs-CZ" b="1" dirty="0"/>
              <a:t>Dohodě</a:t>
            </a:r>
            <a:r>
              <a:rPr lang="cs-CZ" dirty="0"/>
              <a:t>. </a:t>
            </a:r>
          </a:p>
          <a:p>
            <a:pPr eaLnBrk="1" hangingPunct="1"/>
            <a:r>
              <a:rPr lang="cs-CZ" dirty="0"/>
              <a:t>Vývoj nových zbraní</a:t>
            </a:r>
          </a:p>
          <a:p>
            <a:pPr eaLnBrk="1" hangingPunct="1"/>
            <a:r>
              <a:rPr lang="cs-CZ" dirty="0"/>
              <a:t>1915 poprvé Němci použili u belgického města </a:t>
            </a:r>
            <a:r>
              <a:rPr lang="cs-CZ" b="1" dirty="0"/>
              <a:t>YPRES</a:t>
            </a:r>
            <a:r>
              <a:rPr lang="cs-CZ" dirty="0"/>
              <a:t> otravné plyny (yperit) 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tyk - Jaké byly hygienické podmínky v zákopech první světové války?">
            <a:extLst>
              <a:ext uri="{FF2B5EF4-FFF2-40B4-BE49-F238E27FC236}">
                <a16:creationId xmlns:a16="http://schemas.microsoft.com/office/drawing/2014/main" id="{7EB21CD1-4C98-48DD-AAA9-4EBD664B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9" y="20509"/>
            <a:ext cx="4716016" cy="26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lečenskovědní web Marka Šimoňáka">
            <a:extLst>
              <a:ext uri="{FF2B5EF4-FFF2-40B4-BE49-F238E27FC236}">
                <a16:creationId xmlns:a16="http://schemas.microsoft.com/office/drawing/2014/main" id="{DFE9ADF7-9226-4BE1-94C5-EC8D3B84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9" y="330004"/>
            <a:ext cx="3978061" cy="62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tva na Sommě – Wikipedie">
            <a:extLst>
              <a:ext uri="{FF2B5EF4-FFF2-40B4-BE49-F238E27FC236}">
                <a16:creationId xmlns:a16="http://schemas.microsoft.com/office/drawing/2014/main" id="{17C361E6-C742-48C7-A275-EA49A7F6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" y="2687657"/>
            <a:ext cx="5131801" cy="39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3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rgbClr val="7B9899"/>
                </a:solidFill>
              </a:rPr>
              <a:t>Nejvýznamnější bitvy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C00000"/>
                </a:solidFill>
              </a:rPr>
              <a:t>Bitva na Marně</a:t>
            </a:r>
            <a:r>
              <a:rPr lang="cs-CZ" b="1" dirty="0"/>
              <a:t> </a:t>
            </a:r>
            <a:r>
              <a:rPr lang="cs-CZ" dirty="0"/>
              <a:t>– 1914 – Německu se blesková válka nepovedla, Francie vyhrála a Paříž byla uchráněna. Německý útok byl zastaven a ideál rychlé války byl pryč.</a:t>
            </a:r>
          </a:p>
          <a:p>
            <a:pPr eaLnBrk="1" hangingPunct="1"/>
            <a:r>
              <a:rPr lang="cs-CZ" b="1" dirty="0">
                <a:solidFill>
                  <a:srgbClr val="C00000"/>
                </a:solidFill>
              </a:rPr>
              <a:t>Bitva u </a:t>
            </a:r>
            <a:r>
              <a:rPr lang="cs-CZ" b="1" dirty="0" err="1">
                <a:solidFill>
                  <a:srgbClr val="C00000"/>
                </a:solidFill>
              </a:rPr>
              <a:t>Verdunu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/>
              <a:t> </a:t>
            </a:r>
            <a:r>
              <a:rPr lang="cs-CZ" dirty="0"/>
              <a:t>- 1916 – Němci nechali Francouze vykrvácet, až milion obětí, osobnost maršála </a:t>
            </a:r>
            <a:r>
              <a:rPr lang="cs-CZ" dirty="0" err="1"/>
              <a:t>Petaina</a:t>
            </a:r>
            <a:r>
              <a:rPr lang="cs-CZ" dirty="0"/>
              <a:t> (Fr). </a:t>
            </a:r>
          </a:p>
          <a:p>
            <a:pPr eaLnBrk="1" hangingPunct="1"/>
            <a:r>
              <a:rPr lang="cs-CZ" b="1" dirty="0">
                <a:solidFill>
                  <a:srgbClr val="C00000"/>
                </a:solidFill>
              </a:rPr>
              <a:t>Bitva na řece </a:t>
            </a:r>
            <a:r>
              <a:rPr lang="cs-CZ" b="1" dirty="0" err="1">
                <a:solidFill>
                  <a:srgbClr val="C00000"/>
                </a:solidFill>
              </a:rPr>
              <a:t>Sommě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– 1916 – </a:t>
            </a:r>
            <a:r>
              <a:rPr lang="cs-CZ" b="1" dirty="0"/>
              <a:t>nejkrvavější bitva války</a:t>
            </a:r>
            <a:r>
              <a:rPr lang="cs-CZ" dirty="0"/>
              <a:t>, 1,5 mil. Obětí</a:t>
            </a:r>
          </a:p>
          <a:p>
            <a:pPr lvl="1" eaLnBrk="1" hangingPunct="1"/>
            <a:r>
              <a:rPr lang="cs-CZ" dirty="0">
                <a:solidFill>
                  <a:srgbClr val="C00000"/>
                </a:solidFill>
              </a:rPr>
              <a:t>1x použity </a:t>
            </a:r>
            <a:r>
              <a:rPr lang="cs-CZ" b="1" dirty="0">
                <a:solidFill>
                  <a:srgbClr val="C00000"/>
                </a:solidFill>
              </a:rPr>
              <a:t>tanky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7B9899"/>
                </a:solidFill>
              </a:rPr>
              <a:t>            Vstup USA do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239000" cy="50434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USA byla na začátku války neutrálním státem, který se nechtěl vměšovat do jiných záležitostí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/>
              <a:t>Němci</a:t>
            </a:r>
            <a:r>
              <a:rPr lang="cs-CZ" dirty="0"/>
              <a:t> v roce </a:t>
            </a:r>
            <a:r>
              <a:rPr lang="cs-CZ" b="1" dirty="0"/>
              <a:t>1917</a:t>
            </a:r>
            <a:r>
              <a:rPr lang="cs-CZ" dirty="0"/>
              <a:t> začali provádět </a:t>
            </a:r>
            <a:r>
              <a:rPr lang="cs-CZ" b="1" dirty="0"/>
              <a:t>ponorkovou válku </a:t>
            </a:r>
            <a:r>
              <a:rPr lang="cs-CZ" dirty="0"/>
              <a:t>a chtěli tak nechat velkou Británii vyhladovět, protože byla závislá na dovozu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Němci potopili parník Lusitanie, kde byli také Američané a to se stalo impulzem pro vstup USA do války (na straně Dohody)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rgbClr val="FF0000"/>
                </a:solidFill>
              </a:rPr>
              <a:t>ROZHODUJÍCÍ PRO ZMĚNU POMĚRU SIL MEZI DOHODOU A MOCNOSTMI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7B9899"/>
                </a:solidFill>
              </a:rPr>
              <a:t>Poslední rok války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dirty="0"/>
              <a:t>Státy byly konfliktem zcela vyčerpány, nejvíce </a:t>
            </a:r>
            <a:r>
              <a:rPr lang="cs-CZ" b="1" dirty="0"/>
              <a:t>Rusko</a:t>
            </a:r>
            <a:r>
              <a:rPr lang="cs-CZ" dirty="0"/>
              <a:t>, kde od roku </a:t>
            </a:r>
            <a:r>
              <a:rPr lang="cs-CZ" b="1" dirty="0"/>
              <a:t>1917</a:t>
            </a:r>
            <a:r>
              <a:rPr lang="cs-CZ" dirty="0"/>
              <a:t> probíhala </a:t>
            </a:r>
            <a:r>
              <a:rPr lang="cs-CZ" b="1" dirty="0"/>
              <a:t>revoluce</a:t>
            </a:r>
          </a:p>
          <a:p>
            <a:pPr eaLnBrk="1" hangingPunct="1"/>
            <a:r>
              <a:rPr lang="cs-CZ" dirty="0"/>
              <a:t>Začala tajná vyjednávání R-U s Francií a VB o míru</a:t>
            </a:r>
          </a:p>
          <a:p>
            <a:pPr eaLnBrk="1" hangingPunct="1"/>
            <a:r>
              <a:rPr lang="cs-CZ" dirty="0"/>
              <a:t>V lednu </a:t>
            </a:r>
            <a:r>
              <a:rPr lang="cs-CZ" b="1" dirty="0"/>
              <a:t>1918</a:t>
            </a:r>
            <a:r>
              <a:rPr lang="cs-CZ" dirty="0"/>
              <a:t> vydal </a:t>
            </a:r>
            <a:r>
              <a:rPr lang="cs-CZ" b="1" dirty="0"/>
              <a:t>prezident Wilson (USA) </a:t>
            </a:r>
            <a:r>
              <a:rPr lang="cs-CZ" dirty="0"/>
              <a:t>dokument </a:t>
            </a:r>
            <a:r>
              <a:rPr lang="cs-CZ" b="1" dirty="0"/>
              <a:t>14 bodů</a:t>
            </a:r>
            <a:r>
              <a:rPr lang="cs-CZ" dirty="0"/>
              <a:t>, kde se píše mj. i o obnově obsazených států, autonomii národů R-U</a:t>
            </a:r>
          </a:p>
          <a:p>
            <a:pPr eaLnBrk="1" hangingPunct="1"/>
            <a:r>
              <a:rPr lang="cs-CZ" dirty="0"/>
              <a:t>V </a:t>
            </a:r>
            <a:r>
              <a:rPr lang="cs-CZ" b="1" dirty="0"/>
              <a:t>březnu 1918 </a:t>
            </a:r>
            <a:r>
              <a:rPr lang="cs-CZ" dirty="0"/>
              <a:t>byl sjednán </a:t>
            </a:r>
            <a:r>
              <a:rPr lang="cs-CZ" b="1" u="sng" dirty="0"/>
              <a:t>Brest-Litevský mír </a:t>
            </a:r>
            <a:r>
              <a:rPr lang="cs-CZ" dirty="0"/>
              <a:t>= </a:t>
            </a:r>
            <a:r>
              <a:rPr lang="cs-CZ" b="1" dirty="0"/>
              <a:t>následek zhroucení východní fronty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400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7B9899"/>
                </a:solidFill>
              </a:rPr>
              <a:t>PŘÍMĚŘÍ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1"/>
            <a:ext cx="7239000" cy="4899571"/>
          </a:xfrm>
        </p:spPr>
        <p:txBody>
          <a:bodyPr/>
          <a:lstStyle/>
          <a:p>
            <a:pPr eaLnBrk="1" hangingPunct="1"/>
            <a:r>
              <a:rPr lang="cs-CZ" dirty="0"/>
              <a:t>Postupná kapitulace všech prohraných států </a:t>
            </a:r>
          </a:p>
          <a:p>
            <a:pPr eaLnBrk="1" hangingPunct="1"/>
            <a:r>
              <a:rPr lang="cs-CZ" dirty="0"/>
              <a:t>Některé národy  začaly vyhlašovat </a:t>
            </a:r>
            <a:r>
              <a:rPr lang="cs-CZ" b="1" dirty="0"/>
              <a:t>samostatné státy </a:t>
            </a:r>
            <a:r>
              <a:rPr lang="cs-CZ" dirty="0"/>
              <a:t>bez účasti Habsburků</a:t>
            </a:r>
          </a:p>
          <a:p>
            <a:pPr eaLnBrk="1" hangingPunct="1"/>
            <a:r>
              <a:rPr lang="cs-CZ" dirty="0"/>
              <a:t>V říjnu vnikla </a:t>
            </a:r>
            <a:r>
              <a:rPr lang="cs-CZ" b="1" dirty="0"/>
              <a:t>Československá republika (28.10), </a:t>
            </a:r>
            <a:r>
              <a:rPr lang="cs-CZ" dirty="0"/>
              <a:t>později i samostatné </a:t>
            </a:r>
            <a:r>
              <a:rPr lang="cs-CZ" b="1" dirty="0"/>
              <a:t>Polsko</a:t>
            </a:r>
            <a:r>
              <a:rPr lang="cs-CZ" dirty="0"/>
              <a:t>, </a:t>
            </a:r>
            <a:r>
              <a:rPr lang="cs-CZ" b="1" dirty="0"/>
              <a:t>Maďarsko</a:t>
            </a:r>
            <a:r>
              <a:rPr lang="cs-CZ" dirty="0"/>
              <a:t>, SHS (</a:t>
            </a:r>
            <a:r>
              <a:rPr lang="cs-CZ" b="1" dirty="0"/>
              <a:t>Království Slovinců, Chorvatů a Srbů</a:t>
            </a:r>
            <a:r>
              <a:rPr lang="cs-CZ" dirty="0"/>
              <a:t>), </a:t>
            </a:r>
            <a:r>
              <a:rPr lang="cs-CZ" b="1" dirty="0"/>
              <a:t>Rumunsko</a:t>
            </a:r>
            <a:r>
              <a:rPr lang="cs-CZ" dirty="0"/>
              <a:t>….</a:t>
            </a:r>
          </a:p>
          <a:p>
            <a:pPr eaLnBrk="1" hangingPunct="1"/>
            <a:r>
              <a:rPr lang="cs-CZ" b="1" dirty="0"/>
              <a:t>Německo</a:t>
            </a:r>
            <a:r>
              <a:rPr lang="cs-CZ" dirty="0"/>
              <a:t> – císař Vilém II. se vzdal trůnu a Německo se stalo </a:t>
            </a:r>
            <a:r>
              <a:rPr lang="cs-CZ" b="1" dirty="0"/>
              <a:t>republikou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500</Words>
  <Application>Microsoft Office PowerPoint</Application>
  <PresentationFormat>Prezentácia na obrazovke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Georgia</vt:lpstr>
      <vt:lpstr>Wingdings</vt:lpstr>
      <vt:lpstr>Wingdings 2</vt:lpstr>
      <vt:lpstr>Administrativní</vt:lpstr>
      <vt:lpstr>Charakter války a její počátek</vt:lpstr>
      <vt:lpstr>Prezentácia programu PowerPoint</vt:lpstr>
      <vt:lpstr>FRONTY</vt:lpstr>
      <vt:lpstr>Zákopová válka</vt:lpstr>
      <vt:lpstr>Prezentácia programu PowerPoint</vt:lpstr>
      <vt:lpstr>Nejvýznamnější bitvy</vt:lpstr>
      <vt:lpstr>            Vstup USA do války</vt:lpstr>
      <vt:lpstr>Poslední rok války</vt:lpstr>
      <vt:lpstr>PŘÍMĚŘÍ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 války a její počátek</dc:title>
  <dc:creator>Romana Pleslová</dc:creator>
  <cp:lastModifiedBy>Romana Pleslová</cp:lastModifiedBy>
  <cp:revision>2</cp:revision>
  <dcterms:created xsi:type="dcterms:W3CDTF">2020-06-04T06:56:04Z</dcterms:created>
  <dcterms:modified xsi:type="dcterms:W3CDTF">2020-06-11T08:09:41Z</dcterms:modified>
</cp:coreProperties>
</file>