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78" r:id="rId2"/>
    <p:sldId id="257" r:id="rId3"/>
    <p:sldId id="258" r:id="rId4"/>
    <p:sldId id="279" r:id="rId5"/>
    <p:sldId id="280" r:id="rId6"/>
    <p:sldId id="260" r:id="rId7"/>
    <p:sldId id="261" r:id="rId8"/>
    <p:sldId id="262" r:id="rId9"/>
    <p:sldId id="281" r:id="rId10"/>
    <p:sldId id="263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6418-4B33-4343-87BD-4BC091A0B949}" type="datetimeFigureOut">
              <a:rPr lang="cs-CZ"/>
              <a:pPr>
                <a:defRPr/>
              </a:pPr>
              <a:t>28.05.2020</a:t>
            </a:fld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08B5410-3627-4D51-BC2B-87F4926C72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473A-337B-47A0-9D11-C75B3FD34194}" type="datetimeFigureOut">
              <a:rPr lang="cs-CZ"/>
              <a:pPr>
                <a:defRPr/>
              </a:pPr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8985-ABD6-43CC-A35C-0B123ACBF9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Elipsa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1BCB-1699-45D8-AB7E-E19AE3A5C1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4943-7446-41F5-B459-B4A22183211E}" type="datetimeFigureOut">
              <a:rPr lang="cs-CZ"/>
              <a:pPr>
                <a:defRPr/>
              </a:pPr>
              <a:t>28.05.2020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6D58-4218-4DC5-B0C5-1CD1A85C0455}" type="datetimeFigureOut">
              <a:rPr lang="cs-CZ"/>
              <a:pPr>
                <a:defRPr/>
              </a:pPr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C46B-64B6-4BFA-81DA-581062A36E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27AD-BCFA-4E4C-97C2-DF3A07DEFEAD}" type="datetimeFigureOut">
              <a:rPr lang="cs-CZ"/>
              <a:pPr>
                <a:defRPr/>
              </a:pPr>
              <a:t>28.05.2020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1F7D6A2-0593-421C-A442-ECD9397123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8EA1-C034-4844-A051-021B3CA500E1}" type="datetimeFigureOut">
              <a:rPr lang="cs-CZ"/>
              <a:pPr>
                <a:defRPr/>
              </a:pPr>
              <a:t>28.05.2020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B981-A917-4A43-BA16-AB84446796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Elipsa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E3AE-006A-4BA4-AFCD-94C7526A6D88}" type="datetimeFigureOut">
              <a:rPr lang="cs-CZ"/>
              <a:pPr>
                <a:defRPr/>
              </a:pPr>
              <a:t>28.05.2020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34840C-3849-4E3B-B107-AD04134172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05BA-D44A-4D5B-A6B9-3A9A745DF768}" type="datetimeFigureOut">
              <a:rPr lang="cs-CZ"/>
              <a:pPr>
                <a:defRPr/>
              </a:pPr>
              <a:t>28.05.2020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401B-7686-422E-A479-C335FA5880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FBF0-013D-4C17-90E5-6CF7522A484C}" type="datetimeFigureOut">
              <a:rPr lang="cs-CZ"/>
              <a:pPr>
                <a:defRPr/>
              </a:pPr>
              <a:t>28.05.2020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CB3D4D-7930-421A-B949-F48F45B890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EF5FE88-4A07-42A7-AAA8-7744BAAC8E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7807-21E3-4F10-BE27-55B53A5C3319}" type="datetimeFigureOut">
              <a:rPr lang="cs-CZ"/>
              <a:pPr>
                <a:defRPr/>
              </a:pPr>
              <a:t>28.05.2020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6EC25-881F-4A40-9AE8-548102274C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FA96-E9E8-4004-A172-113DF7A2E805}" type="datetimeFigureOut">
              <a:rPr lang="cs-CZ"/>
              <a:pPr>
                <a:defRPr/>
              </a:pPr>
              <a:t>28.05.2020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711CF1-7E77-4783-937E-2F520881D01F}" type="datetimeFigureOut">
              <a:rPr lang="cs-CZ"/>
              <a:pPr>
                <a:defRPr/>
              </a:pPr>
              <a:t>28.05.2020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8897B6-A69E-4EB2-A381-2550CA5A32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levizeseznam.cz/video/slavnedny/den-kdy-byl-spachan-atentat-v-sarajevu-28-cerven-15157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EDAEABBC-C91A-4C94-B4D2-F6ED554DA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(28.7.1914 – 11.11.1918)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5C92D1-0E3E-4CF8-B741-B0DF31DBB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světová válka </a:t>
            </a:r>
            <a:endParaRPr lang="sk-S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35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534400" cy="758825"/>
          </a:xfrm>
        </p:spPr>
        <p:txBody>
          <a:bodyPr/>
          <a:lstStyle/>
          <a:p>
            <a:pPr eaLnBrk="1" hangingPunct="1"/>
            <a:endParaRPr lang="cs-CZ">
              <a:solidFill>
                <a:srgbClr val="7B98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1"/>
            <a:ext cx="8075240" cy="525961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/>
              <a:t>Po měsíci jednání → </a:t>
            </a:r>
            <a:r>
              <a:rPr lang="cs-CZ" b="1" dirty="0"/>
              <a:t>vypuká válka </a:t>
            </a:r>
            <a:r>
              <a:rPr lang="cs-CZ" dirty="0"/>
              <a:t>(</a:t>
            </a:r>
            <a:r>
              <a:rPr lang="cs-CZ" b="1" dirty="0">
                <a:solidFill>
                  <a:srgbClr val="C00000"/>
                </a:solidFill>
              </a:rPr>
              <a:t>28.7.1914</a:t>
            </a:r>
            <a:r>
              <a:rPr lang="cs-CZ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/>
              <a:t>Byla to válka, kde se objevily nové zbraně, ale používané starými metodami, rozvíjelo se letectví, kulomety, tanky, plyny aj.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/>
              <a:t>Nikdo si ale neodkázal představit, jaké veliké důsledky pro lidstvo tato válka bude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188" y="188640"/>
            <a:ext cx="7813623" cy="10207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Mezinárodní vztahy před první světovou válkou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227887" cy="4899025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-"/>
            </a:pPr>
            <a:r>
              <a:rPr lang="cs-CZ" sz="2400" b="1" dirty="0"/>
              <a:t>1878 Berlínský kongres </a:t>
            </a:r>
            <a:r>
              <a:rPr lang="cs-CZ" sz="2400" dirty="0"/>
              <a:t>– Něm., R-U, Rus.</a:t>
            </a:r>
          </a:p>
          <a:p>
            <a:pPr lvl="1" eaLnBrk="1" hangingPunct="1">
              <a:buFontTx/>
              <a:buChar char="-"/>
            </a:pPr>
            <a:r>
              <a:rPr lang="cs-CZ" sz="1900" dirty="0"/>
              <a:t>Sporná otázka Balkánu  </a:t>
            </a:r>
          </a:p>
          <a:p>
            <a:pPr eaLnBrk="1" hangingPunct="1">
              <a:buFontTx/>
              <a:buChar char="-"/>
            </a:pPr>
            <a:r>
              <a:rPr lang="cs-CZ" sz="1900" dirty="0"/>
              <a:t> </a:t>
            </a:r>
          </a:p>
          <a:p>
            <a:pPr eaLnBrk="1" hangingPunct="1">
              <a:buNone/>
            </a:pPr>
            <a:r>
              <a:rPr lang="cs-CZ" sz="2400" dirty="0"/>
              <a:t> se Evropa rozdělila do </a:t>
            </a:r>
            <a:r>
              <a:rPr lang="cs-CZ" sz="2400" dirty="0">
                <a:solidFill>
                  <a:srgbClr val="FF0000"/>
                </a:solidFill>
              </a:rPr>
              <a:t>2 nepřátelských bloků</a:t>
            </a:r>
            <a:r>
              <a:rPr lang="cs-CZ" sz="2400" dirty="0"/>
              <a:t>:</a:t>
            </a:r>
          </a:p>
          <a:p>
            <a:pPr eaLnBrk="1" hangingPunct="1"/>
            <a:endParaRPr lang="cs-CZ" sz="2400" dirty="0"/>
          </a:p>
          <a:p>
            <a:pPr eaLnBrk="1" hangingPunct="1">
              <a:buFontTx/>
              <a:buChar char="-"/>
            </a:pPr>
            <a:r>
              <a:rPr lang="cs-CZ" sz="2400" dirty="0"/>
              <a:t>tzv. </a:t>
            </a:r>
            <a:r>
              <a:rPr lang="cs-CZ" sz="2400" b="1" u="sng" dirty="0"/>
              <a:t>TROJSPOLEK</a:t>
            </a:r>
            <a:r>
              <a:rPr lang="cs-CZ" sz="2400" dirty="0"/>
              <a:t> (později </a:t>
            </a:r>
            <a:r>
              <a:rPr lang="cs-CZ" sz="2400" b="1" dirty="0">
                <a:solidFill>
                  <a:srgbClr val="FF0000"/>
                </a:solidFill>
              </a:rPr>
              <a:t>CENTRÁLNÍ MOCNOSTI</a:t>
            </a:r>
            <a:r>
              <a:rPr lang="cs-CZ" sz="2400" dirty="0"/>
              <a:t>) – smlouva států </a:t>
            </a:r>
            <a:r>
              <a:rPr lang="cs-CZ" sz="2400" b="1" dirty="0"/>
              <a:t>Německa</a:t>
            </a:r>
            <a:r>
              <a:rPr lang="cs-CZ" sz="2400" dirty="0"/>
              <a:t>, </a:t>
            </a:r>
            <a:r>
              <a:rPr lang="cs-CZ" sz="2400" b="1" dirty="0"/>
              <a:t>Rakouska-Uherska</a:t>
            </a:r>
            <a:r>
              <a:rPr lang="cs-CZ" sz="2400" dirty="0"/>
              <a:t> (1879) a </a:t>
            </a:r>
            <a:r>
              <a:rPr lang="cs-CZ" sz="2400" b="1" dirty="0"/>
              <a:t>Itálie</a:t>
            </a:r>
            <a:r>
              <a:rPr lang="cs-CZ" sz="2400" dirty="0"/>
              <a:t> (1882) </a:t>
            </a:r>
          </a:p>
          <a:p>
            <a:pPr eaLnBrk="1" hangingPunct="1">
              <a:buNone/>
            </a:pPr>
            <a:r>
              <a:rPr lang="cs-CZ" sz="2400" dirty="0"/>
              <a:t>                                </a:t>
            </a:r>
            <a:r>
              <a:rPr lang="cs-CZ" sz="4800" b="1" dirty="0"/>
              <a:t>X</a:t>
            </a:r>
            <a:endParaRPr lang="cs-CZ" sz="2400" b="1" dirty="0"/>
          </a:p>
          <a:p>
            <a:pPr eaLnBrk="1" hangingPunct="1">
              <a:buNone/>
            </a:pPr>
            <a:r>
              <a:rPr lang="cs-CZ" sz="2400" dirty="0"/>
              <a:t> - </a:t>
            </a:r>
            <a:r>
              <a:rPr lang="cs-CZ" sz="2400" b="1" u="sng" dirty="0"/>
              <a:t>TROJDOHODA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FF0000"/>
                </a:solidFill>
              </a:rPr>
              <a:t>DOHODA</a:t>
            </a:r>
            <a:r>
              <a:rPr lang="cs-CZ" sz="2400" dirty="0"/>
              <a:t>) – mezi </a:t>
            </a:r>
            <a:r>
              <a:rPr lang="cs-CZ" sz="2400" b="1" dirty="0"/>
              <a:t>Francii</a:t>
            </a:r>
            <a:r>
              <a:rPr lang="cs-CZ" sz="2400" dirty="0"/>
              <a:t> a </a:t>
            </a:r>
            <a:r>
              <a:rPr lang="cs-CZ" sz="2400" b="1" dirty="0"/>
              <a:t>Ruskem</a:t>
            </a:r>
            <a:r>
              <a:rPr lang="cs-CZ" sz="2400" dirty="0"/>
              <a:t> – 1894, 1904 – </a:t>
            </a:r>
            <a:r>
              <a:rPr lang="cs-CZ" sz="2400" b="1" dirty="0"/>
              <a:t>VB</a:t>
            </a:r>
            <a:r>
              <a:rPr lang="cs-CZ" sz="2400" dirty="0"/>
              <a:t> s FR tzv. </a:t>
            </a:r>
            <a:r>
              <a:rPr lang="cs-CZ" sz="2400" i="1" dirty="0"/>
              <a:t>srdečná dohoda </a:t>
            </a:r>
            <a:r>
              <a:rPr lang="cs-CZ" sz="2400" dirty="0"/>
              <a:t>(1907 dohoda s Rus.)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5"/>
            <a:ext cx="8784976" cy="625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2F9E1-CD56-43C4-A112-C9428BDA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Balkánské války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5B1A62-1376-4EEE-92C0-FE69DC1DA2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626160" cy="5373216"/>
          </a:xfrm>
        </p:spPr>
        <p:txBody>
          <a:bodyPr/>
          <a:lstStyle/>
          <a:p>
            <a:r>
              <a:rPr lang="cs-CZ" sz="2400" dirty="0"/>
              <a:t>1908 - </a:t>
            </a:r>
            <a:r>
              <a:rPr lang="cs-CZ" sz="2400" b="1" dirty="0">
                <a:solidFill>
                  <a:srgbClr val="FF0000"/>
                </a:solidFill>
              </a:rPr>
              <a:t>anexe</a:t>
            </a:r>
            <a:r>
              <a:rPr lang="cs-CZ" sz="2400" dirty="0"/>
              <a:t> (= připojení) </a:t>
            </a:r>
            <a:r>
              <a:rPr lang="cs-CZ" sz="2400" dirty="0">
                <a:solidFill>
                  <a:srgbClr val="FF0000"/>
                </a:solidFill>
              </a:rPr>
              <a:t>Bosny a Hercegoviny k R-U </a:t>
            </a:r>
            <a:r>
              <a:rPr lang="cs-CZ" sz="2400" dirty="0"/>
              <a:t>a tím přestali být podřízeni Osmanské říši → VELKÝ ODPOR</a:t>
            </a:r>
          </a:p>
          <a:p>
            <a:pPr marL="0" indent="0">
              <a:buNone/>
            </a:pPr>
            <a:r>
              <a:rPr lang="cs-CZ" sz="2400" b="1" u="sng" dirty="0">
                <a:solidFill>
                  <a:srgbClr val="C00000"/>
                </a:solidFill>
              </a:rPr>
              <a:t>První balkánská válka </a:t>
            </a:r>
          </a:p>
          <a:p>
            <a:r>
              <a:rPr lang="cs-CZ" sz="2400" dirty="0"/>
              <a:t>Aliance: </a:t>
            </a:r>
            <a:r>
              <a:rPr lang="cs-CZ" sz="2400" b="1" dirty="0"/>
              <a:t>Bulharska</a:t>
            </a:r>
            <a:r>
              <a:rPr lang="cs-CZ" sz="2400" dirty="0"/>
              <a:t>, </a:t>
            </a:r>
            <a:r>
              <a:rPr lang="cs-CZ" sz="2400" b="1" dirty="0"/>
              <a:t>Srbska</a:t>
            </a:r>
            <a:r>
              <a:rPr lang="cs-CZ" sz="2400" dirty="0"/>
              <a:t>, </a:t>
            </a:r>
            <a:r>
              <a:rPr lang="cs-CZ" sz="2400" b="1" dirty="0"/>
              <a:t>Černé Hory </a:t>
            </a:r>
            <a:r>
              <a:rPr lang="cs-CZ" sz="2400" dirty="0"/>
              <a:t>a </a:t>
            </a:r>
            <a:r>
              <a:rPr lang="cs-CZ" sz="2400" b="1" dirty="0"/>
              <a:t>Řecka</a:t>
            </a:r>
            <a:r>
              <a:rPr lang="cs-CZ" sz="2400" dirty="0"/>
              <a:t> </a:t>
            </a:r>
            <a:r>
              <a:rPr lang="cs-CZ" sz="2400" u="sng" dirty="0"/>
              <a:t>proti</a:t>
            </a:r>
            <a:r>
              <a:rPr lang="cs-CZ" sz="2400" dirty="0"/>
              <a:t> </a:t>
            </a:r>
            <a:r>
              <a:rPr lang="cs-CZ" sz="2400" b="1" dirty="0"/>
              <a:t>OŘ</a:t>
            </a:r>
            <a:r>
              <a:rPr lang="cs-CZ" sz="2400" dirty="0"/>
              <a:t> – kvůli území – prohra OŘ, zisk území </a:t>
            </a:r>
          </a:p>
          <a:p>
            <a:pPr marL="0" indent="0">
              <a:buNone/>
            </a:pPr>
            <a:r>
              <a:rPr lang="cs-CZ" sz="2400" b="1" u="sng" dirty="0">
                <a:solidFill>
                  <a:srgbClr val="C00000"/>
                </a:solidFill>
              </a:rPr>
              <a:t>Druhá balkánská válka</a:t>
            </a:r>
          </a:p>
          <a:p>
            <a:r>
              <a:rPr lang="cs-CZ" sz="2400" b="1" dirty="0"/>
              <a:t>Bulharsko</a:t>
            </a:r>
            <a:r>
              <a:rPr lang="cs-CZ" sz="2400" dirty="0"/>
              <a:t> (vtrhlo na území Makedonie) </a:t>
            </a:r>
            <a:r>
              <a:rPr lang="cs-CZ" sz="2400" u="sng" dirty="0"/>
              <a:t>proti</a:t>
            </a:r>
            <a:r>
              <a:rPr lang="cs-CZ" sz="2400" dirty="0"/>
              <a:t> alianci </a:t>
            </a:r>
            <a:r>
              <a:rPr lang="cs-CZ" sz="2400" b="1" dirty="0"/>
              <a:t>OŘ</a:t>
            </a:r>
            <a:r>
              <a:rPr lang="cs-CZ" sz="2400" dirty="0"/>
              <a:t>, </a:t>
            </a:r>
            <a:r>
              <a:rPr lang="cs-CZ" sz="2400" b="1" dirty="0"/>
              <a:t>Srbska</a:t>
            </a:r>
            <a:r>
              <a:rPr lang="cs-CZ" sz="2400" dirty="0"/>
              <a:t>, </a:t>
            </a:r>
            <a:r>
              <a:rPr lang="cs-CZ" sz="2400" b="1" dirty="0"/>
              <a:t>Rumunska, Černé Hory</a:t>
            </a:r>
            <a:r>
              <a:rPr lang="cs-CZ" sz="2400" dirty="0"/>
              <a:t> a </a:t>
            </a:r>
            <a:r>
              <a:rPr lang="cs-CZ" sz="2400" b="1" dirty="0"/>
              <a:t>Řecka</a:t>
            </a:r>
            <a:r>
              <a:rPr lang="cs-CZ" sz="2400" dirty="0"/>
              <a:t> </a:t>
            </a:r>
          </a:p>
          <a:p>
            <a:pPr lvl="1"/>
            <a:r>
              <a:rPr lang="cs-CZ" sz="2400" dirty="0"/>
              <a:t>Makedonie – rozdělena mezi Řecko a Srbsko </a:t>
            </a:r>
          </a:p>
          <a:p>
            <a:pPr lvl="1"/>
            <a:r>
              <a:rPr lang="cs-CZ" sz="2400" dirty="0"/>
              <a:t>Rumunsko – zisk Dobrudže </a:t>
            </a:r>
          </a:p>
          <a:p>
            <a:pPr lvl="1"/>
            <a:r>
              <a:rPr lang="cs-CZ" sz="2400" dirty="0"/>
              <a:t>OŘ – zisk oblasti Drinopole </a:t>
            </a:r>
          </a:p>
          <a:p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202064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ABF6112-3AE9-4B64-A2C8-FCCEBAFA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0"/>
            <a:ext cx="483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3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PŘÍČINY VÁLKY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484783"/>
            <a:ext cx="8534399" cy="497157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cs-CZ" dirty="0"/>
          </a:p>
          <a:p>
            <a:pPr eaLnBrk="1" hangingPunct="1">
              <a:lnSpc>
                <a:spcPct val="150000"/>
              </a:lnSpc>
            </a:pPr>
            <a:r>
              <a:rPr lang="cs-CZ" dirty="0"/>
              <a:t>Německo chtělo také kolonie, chtělo ovládnout střední i východní Evropu</a:t>
            </a:r>
          </a:p>
          <a:p>
            <a:pPr eaLnBrk="1" hangingPunct="1">
              <a:lnSpc>
                <a:spcPct val="150000"/>
              </a:lnSpc>
            </a:pPr>
            <a:r>
              <a:rPr lang="cs-CZ" dirty="0"/>
              <a:t>Rusko chtělo přístup k Černému moři</a:t>
            </a:r>
          </a:p>
          <a:p>
            <a:pPr eaLnBrk="1" hangingPunct="1">
              <a:lnSpc>
                <a:spcPct val="150000"/>
              </a:lnSpc>
            </a:pPr>
            <a:r>
              <a:rPr lang="cs-CZ" dirty="0"/>
              <a:t>Mezinárodní nenávist Francie – Německa</a:t>
            </a:r>
          </a:p>
          <a:p>
            <a:pPr eaLnBrk="1" hangingPunct="1">
              <a:lnSpc>
                <a:spcPct val="150000"/>
              </a:lnSpc>
            </a:pPr>
            <a:r>
              <a:rPr lang="cs-CZ" dirty="0"/>
              <a:t>Balkánské události po odchodu Turků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  <a:p>
            <a:pPr eaLnBrk="1" hangingPunct="1">
              <a:buFont typeface="Wingdings 2" pitchFamily="18" charset="2"/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u="sng" dirty="0">
                <a:solidFill>
                  <a:srgbClr val="7B9899"/>
                </a:solidFill>
              </a:rPr>
              <a:t>ZÁMINKA</a:t>
            </a:r>
            <a:r>
              <a:rPr lang="cs-CZ" dirty="0">
                <a:solidFill>
                  <a:srgbClr val="7B9899"/>
                </a:solidFill>
              </a:rPr>
              <a:t> k rozpoutání VÁLKY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b="1" dirty="0"/>
              <a:t>28.6.1914</a:t>
            </a:r>
            <a:r>
              <a:rPr lang="cs-CZ" dirty="0"/>
              <a:t> se v </a:t>
            </a:r>
            <a:r>
              <a:rPr lang="cs-CZ" b="1" dirty="0"/>
              <a:t>SARAJEVU</a:t>
            </a:r>
            <a:r>
              <a:rPr lang="cs-CZ" dirty="0"/>
              <a:t> konala přehlídka vojáků, na slavnost byl pozván i následník trůnu </a:t>
            </a:r>
            <a:r>
              <a:rPr lang="cs-CZ" i="1" dirty="0">
                <a:solidFill>
                  <a:srgbClr val="FF0000"/>
                </a:solidFill>
              </a:rPr>
              <a:t>František Ferdinand d´Este</a:t>
            </a:r>
            <a:r>
              <a:rPr lang="cs-CZ" i="1" dirty="0"/>
              <a:t> </a:t>
            </a:r>
            <a:r>
              <a:rPr lang="cs-CZ" dirty="0"/>
              <a:t>se svojí manželkou Žofií </a:t>
            </a:r>
            <a:r>
              <a:rPr lang="cs-CZ" dirty="0" err="1"/>
              <a:t>Chotkovou</a:t>
            </a:r>
            <a:endParaRPr lang="cs-CZ" dirty="0"/>
          </a:p>
          <a:p>
            <a:pPr eaLnBrk="1" hangingPunct="1"/>
            <a:r>
              <a:rPr lang="cs-CZ" dirty="0"/>
              <a:t>Atentát připravovala </a:t>
            </a:r>
            <a:r>
              <a:rPr lang="cs-CZ" i="1" dirty="0"/>
              <a:t>anarchistická organizace </a:t>
            </a:r>
            <a:r>
              <a:rPr lang="cs-CZ" b="1" u="sng" dirty="0"/>
              <a:t>Černá ruka</a:t>
            </a:r>
          </a:p>
          <a:p>
            <a:pPr eaLnBrk="1" hangingPunct="1"/>
            <a:r>
              <a:rPr lang="cs-CZ" dirty="0"/>
              <a:t>Oba zastřeleni</a:t>
            </a:r>
          </a:p>
          <a:p>
            <a:pPr eaLnBrk="1" hangingPunct="1"/>
            <a:r>
              <a:rPr lang="cs-CZ" dirty="0"/>
              <a:t>Organizátoři zatčeni, vrah </a:t>
            </a:r>
            <a:r>
              <a:rPr lang="cs-CZ" b="1" u="sng" dirty="0" err="1"/>
              <a:t>Gavrilo</a:t>
            </a:r>
            <a:r>
              <a:rPr lang="cs-CZ" b="1" u="sng" dirty="0"/>
              <a:t> Princip </a:t>
            </a:r>
            <a:r>
              <a:rPr lang="cs-CZ" dirty="0"/>
              <a:t>umírá za několik let v Terezíně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33056"/>
            <a:ext cx="2598737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4331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88640"/>
            <a:ext cx="53169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2FD00-E4C0-4823-836F-5EE34396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Koukni na…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52A96D5-3D1F-45C4-8FA9-4141D56255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2852936"/>
            <a:ext cx="8503920" cy="4572000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https://www.televizeseznam.cz/video/slavnedny/den-kdy-byl-spachan-atentat-v-sarajevu-28-cerven-151577</a:t>
            </a:r>
            <a:r>
              <a:rPr lang="sk-SK" dirty="0"/>
              <a:t> (6:18)</a:t>
            </a:r>
          </a:p>
        </p:txBody>
      </p:sp>
    </p:spTree>
    <p:extLst>
      <p:ext uri="{BB962C8B-B14F-4D97-AF65-F5344CB8AC3E}">
        <p14:creationId xmlns:p14="http://schemas.microsoft.com/office/powerpoint/2010/main" val="145182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394</TotalTime>
  <Words>324</Words>
  <Application>Microsoft Office PowerPoint</Application>
  <PresentationFormat>Prezentácia na obrazovke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Georgia</vt:lpstr>
      <vt:lpstr>Wingdings</vt:lpstr>
      <vt:lpstr>Wingdings 2</vt:lpstr>
      <vt:lpstr>Administrativní</vt:lpstr>
      <vt:lpstr>První světová válka </vt:lpstr>
      <vt:lpstr>Mezinárodní vztahy před první světovou válkou</vt:lpstr>
      <vt:lpstr>Prezentácia programu PowerPoint</vt:lpstr>
      <vt:lpstr>Balkánské války </vt:lpstr>
      <vt:lpstr>Prezentácia programu PowerPoint</vt:lpstr>
      <vt:lpstr>HLAVNÍ PŘÍČINY VÁLKY:</vt:lpstr>
      <vt:lpstr>ZÁMINKA k rozpoutání VÁLKY</vt:lpstr>
      <vt:lpstr>Prezentácia programu PowerPoint</vt:lpstr>
      <vt:lpstr>Koukni na…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SVĚTOVÁ VÁLKA</dc:title>
  <dc:creator>Lucinka</dc:creator>
  <cp:lastModifiedBy>Romana Pleslová</cp:lastModifiedBy>
  <cp:revision>45</cp:revision>
  <dcterms:created xsi:type="dcterms:W3CDTF">2010-09-08T16:08:55Z</dcterms:created>
  <dcterms:modified xsi:type="dcterms:W3CDTF">2020-05-28T10:10:37Z</dcterms:modified>
</cp:coreProperties>
</file>