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2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70B40-F966-4681-9819-E65BF9443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2513084"/>
            <a:ext cx="9810290" cy="1646302"/>
          </a:xfrm>
        </p:spPr>
        <p:txBody>
          <a:bodyPr/>
          <a:lstStyle/>
          <a:p>
            <a:r>
              <a:rPr lang="cs-CZ" sz="6600" b="1" dirty="0"/>
              <a:t>Spojené státy americké </a:t>
            </a:r>
            <a:endParaRPr lang="sk-SK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FAD182-95ED-4DBD-8DCB-33E3454D3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91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A0934-17FC-41C3-89B2-91AFA30F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války: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FD2487-B8D3-4B4D-AFE0-487F691E4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Cca 650 000 mrtvých</a:t>
            </a:r>
          </a:p>
          <a:p>
            <a:r>
              <a:rPr lang="cs-CZ" sz="2400" dirty="0"/>
              <a:t>Materiální škody</a:t>
            </a:r>
          </a:p>
          <a:p>
            <a:r>
              <a:rPr lang="cs-CZ" sz="2400" b="1" dirty="0"/>
              <a:t>Rekonstrukce Jihu </a:t>
            </a:r>
          </a:p>
          <a:p>
            <a:pPr lvl="2"/>
            <a:r>
              <a:rPr lang="cs-CZ" sz="1800" b="1" dirty="0"/>
              <a:t>demokratizace</a:t>
            </a:r>
            <a:r>
              <a:rPr lang="cs-CZ" sz="1800" dirty="0"/>
              <a:t> správy a politiky </a:t>
            </a:r>
          </a:p>
          <a:p>
            <a:pPr lvl="2"/>
            <a:r>
              <a:rPr lang="cs-CZ" sz="1800" b="1" dirty="0"/>
              <a:t>Zrušení otroctví </a:t>
            </a:r>
            <a:r>
              <a:rPr lang="cs-CZ" sz="1800" dirty="0"/>
              <a:t>na celém území USA </a:t>
            </a:r>
          </a:p>
          <a:p>
            <a:pPr lvl="2"/>
            <a:r>
              <a:rPr lang="cs-CZ" sz="1800" b="1" dirty="0"/>
              <a:t>Volební právo </a:t>
            </a:r>
            <a:r>
              <a:rPr lang="cs-CZ" sz="1800" dirty="0"/>
              <a:t>pro všechny muže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625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AC354-0B15-41DD-9105-15D1F63C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Hospodářský rozvoj: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ADCB7C-29EA-448F-AAE0-A1D3DDDE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1639"/>
            <a:ext cx="8596668" cy="4369724"/>
          </a:xfrm>
        </p:spPr>
        <p:txBody>
          <a:bodyPr>
            <a:normAutofit/>
          </a:bodyPr>
          <a:lstStyle/>
          <a:p>
            <a:r>
              <a:rPr lang="cs-CZ" sz="2400" dirty="0"/>
              <a:t>Budování </a:t>
            </a:r>
            <a:r>
              <a:rPr lang="cs-CZ" sz="2400" b="1" dirty="0"/>
              <a:t>železnice</a:t>
            </a:r>
            <a:r>
              <a:rPr lang="cs-CZ" sz="2400" dirty="0"/>
              <a:t> </a:t>
            </a:r>
          </a:p>
          <a:p>
            <a:r>
              <a:rPr lang="cs-CZ" sz="2400" dirty="0"/>
              <a:t>Obchod s bavlnou</a:t>
            </a:r>
          </a:p>
          <a:p>
            <a:r>
              <a:rPr lang="cs-CZ" sz="2400" b="1" dirty="0"/>
              <a:t>Těžba ropy, uhlí a železné rudy </a:t>
            </a:r>
          </a:p>
          <a:p>
            <a:r>
              <a:rPr lang="cs-CZ" sz="2400" dirty="0"/>
              <a:t>Zlatá horečka </a:t>
            </a:r>
          </a:p>
          <a:p>
            <a:r>
              <a:rPr lang="cs-CZ" sz="2400" dirty="0"/>
              <a:t>Rozvoj </a:t>
            </a:r>
            <a:r>
              <a:rPr lang="cs-CZ" sz="2400" b="1" dirty="0"/>
              <a:t>elektrotechnického</a:t>
            </a:r>
            <a:r>
              <a:rPr lang="cs-CZ" sz="2400" dirty="0"/>
              <a:t> a později </a:t>
            </a:r>
            <a:r>
              <a:rPr lang="cs-CZ" sz="2400" b="1" dirty="0"/>
              <a:t>automobilového</a:t>
            </a:r>
            <a:r>
              <a:rPr lang="cs-CZ" sz="2400" dirty="0"/>
              <a:t> průmyslu </a:t>
            </a:r>
          </a:p>
          <a:p>
            <a:r>
              <a:rPr lang="cs-CZ" sz="2400" dirty="0"/>
              <a:t>19./20. st. – 40% lidí žilo ve městech </a:t>
            </a:r>
          </a:p>
          <a:p>
            <a:r>
              <a:rPr lang="cs-CZ" sz="2400" dirty="0"/>
              <a:t>Válka se Španělskem – zisk </a:t>
            </a:r>
            <a:r>
              <a:rPr lang="cs-CZ" sz="2400" b="1" dirty="0"/>
              <a:t>Kuby, Portorika </a:t>
            </a:r>
            <a:r>
              <a:rPr lang="cs-CZ" sz="2400" dirty="0"/>
              <a:t>a</a:t>
            </a:r>
            <a:r>
              <a:rPr lang="cs-CZ" sz="2400" b="1" dirty="0"/>
              <a:t> Filipín</a:t>
            </a:r>
          </a:p>
        </p:txBody>
      </p:sp>
    </p:spTree>
    <p:extLst>
      <p:ext uri="{BB962C8B-B14F-4D97-AF65-F5344CB8AC3E}">
        <p14:creationId xmlns:p14="http://schemas.microsoft.com/office/powerpoint/2010/main" val="383783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B4509-ADF1-4790-8CB3-32BEA6C7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Systém dvou politických stran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04952A-73DC-43DC-9A28-4CD6ABEF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REPUBLIKÁNI</a:t>
            </a:r>
            <a:r>
              <a:rPr lang="cs-CZ" sz="2400" dirty="0"/>
              <a:t> = zájmy velkého průmyslu, dovozní cla na ochranu domácího průmyslu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DEMOKRATÉ</a:t>
            </a:r>
            <a:r>
              <a:rPr lang="cs-CZ" sz="2400" dirty="0"/>
              <a:t> = volný obchod, proti sdružením velkých průmyslových podniků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4007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F7F2B-6BE2-490A-8152-420302B1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Opakování:</a:t>
            </a:r>
            <a:br>
              <a:rPr lang="cs-CZ" dirty="0"/>
            </a:br>
            <a:r>
              <a:rPr lang="cs-CZ" sz="2400" dirty="0"/>
              <a:t>(psát nemusíš)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D8B89B-B54A-41FC-ADA2-5373FB4F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cs-CZ" dirty="0"/>
              <a:t>Porovnej postavení Indiánů a černochů ve Spojených státech. V čem bylo shodné a v čem se lišilo? </a:t>
            </a:r>
          </a:p>
          <a:p>
            <a:pPr>
              <a:buAutoNum type="arabicPeriod"/>
            </a:pPr>
            <a:r>
              <a:rPr lang="cs-CZ" dirty="0"/>
              <a:t>Vysvětli, co bylo příčinou americké občanské války. Stručně popiš jak válka probíhala.</a:t>
            </a:r>
          </a:p>
          <a:p>
            <a:pPr>
              <a:buAutoNum type="arabicPeriod"/>
            </a:pPr>
            <a:r>
              <a:rPr lang="cs-CZ" dirty="0"/>
              <a:t>Jmenuj důsledky občanské války. </a:t>
            </a:r>
          </a:p>
          <a:p>
            <a:pPr>
              <a:buAutoNum type="arabicPeriod"/>
            </a:pPr>
            <a:r>
              <a:rPr lang="cs-CZ" dirty="0"/>
              <a:t>Popiš, jak se na konci 19.století rozvíjelo hospodářství Spojených států. </a:t>
            </a:r>
          </a:p>
          <a:p>
            <a:pPr>
              <a:buAutoNum type="arabicPeriod"/>
            </a:pPr>
            <a:r>
              <a:rPr lang="cs-CZ" dirty="0"/>
              <a:t>Do kterých oblastí rozšiřovaly USA své zájmy? </a:t>
            </a:r>
          </a:p>
        </p:txBody>
      </p:sp>
    </p:spTree>
    <p:extLst>
      <p:ext uri="{BB962C8B-B14F-4D97-AF65-F5344CB8AC3E}">
        <p14:creationId xmlns:p14="http://schemas.microsoft.com/office/powerpoint/2010/main" val="331063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683EF-7348-4AA9-9060-CFB3B4FF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0" y="913685"/>
            <a:ext cx="8596668" cy="662609"/>
          </a:xfrm>
        </p:spPr>
        <p:txBody>
          <a:bodyPr/>
          <a:lstStyle/>
          <a:p>
            <a:r>
              <a:rPr lang="cs-CZ" dirty="0"/>
              <a:t>Vzestup: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064CDE-6BBD-490D-97B6-A4B14D52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66" y="1576294"/>
            <a:ext cx="9018975" cy="2384068"/>
          </a:xfrm>
        </p:spPr>
        <p:txBody>
          <a:bodyPr>
            <a:normAutofit/>
          </a:bodyPr>
          <a:lstStyle/>
          <a:p>
            <a:r>
              <a:rPr lang="cs-CZ" b="1" dirty="0"/>
              <a:t>1783</a:t>
            </a:r>
            <a:r>
              <a:rPr lang="cs-CZ" dirty="0"/>
              <a:t> – VB uznává nezávislost </a:t>
            </a:r>
            <a:r>
              <a:rPr lang="cs-CZ" b="1" dirty="0"/>
              <a:t>13 kolonií </a:t>
            </a:r>
            <a:r>
              <a:rPr lang="cs-CZ" dirty="0"/>
              <a:t>– </a:t>
            </a:r>
            <a:r>
              <a:rPr lang="cs-CZ" b="1" dirty="0"/>
              <a:t>území od východního pobřeží až po řeku Mississippi</a:t>
            </a:r>
          </a:p>
          <a:p>
            <a:r>
              <a:rPr lang="cs-CZ" b="1" dirty="0"/>
              <a:t>1789 – 1.prezident = George Washington </a:t>
            </a:r>
          </a:p>
          <a:p>
            <a:r>
              <a:rPr lang="cs-CZ" dirty="0"/>
              <a:t>Uzemní zisky – válkou nebo koupě </a:t>
            </a:r>
          </a:p>
          <a:p>
            <a:r>
              <a:rPr lang="cs-CZ" dirty="0"/>
              <a:t>Zabírání půdy na </a:t>
            </a:r>
            <a:r>
              <a:rPr lang="cs-CZ" b="1" dirty="0"/>
              <a:t>úkor původního indiánského obyvatelstva</a:t>
            </a:r>
            <a:r>
              <a:rPr lang="cs-CZ" dirty="0"/>
              <a:t>– střety Indiáni – přesídlováni do </a:t>
            </a:r>
            <a:r>
              <a:rPr lang="cs-CZ" b="1" dirty="0"/>
              <a:t>rezervací</a:t>
            </a:r>
            <a:r>
              <a:rPr lang="cs-CZ" dirty="0"/>
              <a:t> 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3F60D1-61A0-45C8-9747-5316FA87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67" y="3843691"/>
            <a:ext cx="5014350" cy="28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rge Washington – Wikipedie">
            <a:extLst>
              <a:ext uri="{FF2B5EF4-FFF2-40B4-BE49-F238E27FC236}">
                <a16:creationId xmlns:a16="http://schemas.microsoft.com/office/drawing/2014/main" id="{64BE4EEC-3091-47C4-85EB-4B04623B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41" y="588090"/>
            <a:ext cx="2346339" cy="28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9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USA: od 13 kolonií k 50 státům - Články - Geograf | Přírodovědci.cz">
            <a:extLst>
              <a:ext uri="{FF2B5EF4-FFF2-40B4-BE49-F238E27FC236}">
                <a16:creationId xmlns:a16="http://schemas.microsoft.com/office/drawing/2014/main" id="{DDC8FC34-650B-428A-95B9-AF1ACACE62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r="1" b="19040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1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2FA3E-DC69-41C1-9A88-C9F5C653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Severní a jižní státy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C96E1B-6D60-4456-AD2D-60C1365DD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Sever</a:t>
            </a:r>
            <a:r>
              <a:rPr lang="cs-CZ" sz="2400" dirty="0"/>
              <a:t> – menší farmy, svobodné podnikání, vzestup průmyslu (textilní, hutní, ocelářský) – továrny; otrokářství zrušeno od 18.st</a:t>
            </a:r>
          </a:p>
          <a:p>
            <a:pPr marL="0" indent="0">
              <a:buNone/>
            </a:pPr>
            <a:r>
              <a:rPr lang="cs-CZ" sz="2400" b="1" dirty="0"/>
              <a:t>		</a:t>
            </a:r>
            <a:r>
              <a:rPr lang="cs-CZ" sz="3200" b="1" dirty="0"/>
              <a:t>X</a:t>
            </a:r>
          </a:p>
          <a:p>
            <a:r>
              <a:rPr lang="cs-CZ" sz="2400" b="1" dirty="0"/>
              <a:t>Jih</a:t>
            </a:r>
            <a:r>
              <a:rPr lang="cs-CZ" sz="2400" dirty="0"/>
              <a:t> – plantáže (s bavlnou), práce otroků 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9112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C228B-4021-4976-9918-53D735B7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Občanská válka (1861-1865)</a:t>
            </a:r>
            <a:endParaRPr lang="sk-SK" sz="5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9B24BF-901C-4B58-AC97-D8A823336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943774" cy="4110962"/>
          </a:xfrm>
        </p:spPr>
        <p:txBody>
          <a:bodyPr>
            <a:normAutofit/>
          </a:bodyPr>
          <a:lstStyle/>
          <a:p>
            <a:r>
              <a:rPr lang="cs-CZ" sz="2400" b="1" dirty="0"/>
              <a:t>1860</a:t>
            </a:r>
            <a:r>
              <a:rPr lang="cs-CZ" sz="2400" dirty="0"/>
              <a:t> – prezident </a:t>
            </a:r>
            <a:r>
              <a:rPr lang="cs-CZ" sz="2400" b="1" dirty="0"/>
              <a:t>Abrahám Lincoln </a:t>
            </a:r>
          </a:p>
          <a:p>
            <a:r>
              <a:rPr lang="cs-CZ" sz="2400" b="1" dirty="0"/>
              <a:t>Jižní</a:t>
            </a:r>
            <a:r>
              <a:rPr lang="cs-CZ" sz="2400" dirty="0"/>
              <a:t> státy se odtrhly a vytvořily tzv. </a:t>
            </a:r>
            <a:r>
              <a:rPr lang="cs-CZ" sz="2400" b="1" u="sng" dirty="0"/>
              <a:t>Konfederaci amerických států </a:t>
            </a:r>
          </a:p>
          <a:p>
            <a:r>
              <a:rPr lang="cs-CZ" sz="2400" b="1" dirty="0"/>
              <a:t>Severní</a:t>
            </a:r>
            <a:r>
              <a:rPr lang="cs-CZ" sz="2400" dirty="0"/>
              <a:t> státy – tzv. </a:t>
            </a:r>
            <a:r>
              <a:rPr lang="cs-CZ" sz="2400" b="1" u="sng" dirty="0"/>
              <a:t>Unie</a:t>
            </a:r>
            <a:r>
              <a:rPr lang="cs-CZ" sz="2400" dirty="0"/>
              <a:t> – útok na jih</a:t>
            </a:r>
          </a:p>
          <a:p>
            <a:r>
              <a:rPr lang="cs-CZ" sz="2400" dirty="0"/>
              <a:t>==) občanská válka – válka </a:t>
            </a:r>
            <a:r>
              <a:rPr lang="cs-CZ" sz="2400" b="1" i="1" dirty="0"/>
              <a:t>„Sever proti Jihu“ </a:t>
            </a:r>
          </a:p>
          <a:p>
            <a:r>
              <a:rPr lang="cs-CZ" sz="2400" dirty="0"/>
              <a:t>Rozhodující bitva – </a:t>
            </a:r>
            <a:r>
              <a:rPr lang="cs-CZ" sz="2400" b="1" dirty="0"/>
              <a:t>u </a:t>
            </a:r>
            <a:r>
              <a:rPr lang="cs-CZ" sz="2400" b="1" dirty="0" err="1"/>
              <a:t>Gettysburgu</a:t>
            </a:r>
            <a:r>
              <a:rPr lang="cs-CZ" sz="2400" b="1" dirty="0"/>
              <a:t> </a:t>
            </a:r>
            <a:r>
              <a:rPr lang="cs-CZ" sz="2400" dirty="0"/>
              <a:t>(1863) – Unie porazila armádu Konfederace </a:t>
            </a:r>
          </a:p>
          <a:p>
            <a:r>
              <a:rPr lang="cs-CZ" sz="2400" dirty="0"/>
              <a:t>Konec války 1865 </a:t>
            </a:r>
          </a:p>
          <a:p>
            <a:r>
              <a:rPr lang="cs-CZ" sz="2400" dirty="0"/>
              <a:t>Prezident Lincoln krátce poté zavražděn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640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braham Lincoln - Wikipedia">
            <a:extLst>
              <a:ext uri="{FF2B5EF4-FFF2-40B4-BE49-F238E27FC236}">
                <a16:creationId xmlns:a16="http://schemas.microsoft.com/office/drawing/2014/main" id="{E4231A18-D276-4DE6-A1D7-712F987C4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7" r="-1" b="35696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Šílená a bláznivá historie aneb nejkurióznější osudy a náhody ...">
            <a:extLst>
              <a:ext uri="{FF2B5EF4-FFF2-40B4-BE49-F238E27FC236}">
                <a16:creationId xmlns:a16="http://schemas.microsoft.com/office/drawing/2014/main" id="{8EA57DDD-4FA8-4B15-8617-DC30B46BF4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2" r="1" b="1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7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onfederace (jižanská) vlajka - libea.cz">
            <a:extLst>
              <a:ext uri="{FF2B5EF4-FFF2-40B4-BE49-F238E27FC236}">
                <a16:creationId xmlns:a16="http://schemas.microsoft.com/office/drawing/2014/main" id="{09C49394-9443-4C2C-84C5-BC81B6312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560" y="832105"/>
            <a:ext cx="7868588" cy="52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1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387ADDF3-96F2-4CFC-A961-14113FC2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195AFC-C4B1-4F21-9849-0E1B66F2B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1AB1A5-6C23-425A-ACBF-0D08C378E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3259683F-7E6E-4F2B-B111-63DBFBD4F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54145D7C-848F-41FC-AF6F-961397D3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49AA40C3-8FF8-4143-9FD4-40F05CB5C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F1EF6D83-6402-4744-921F-6A5D16D9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E2BF1FF8-D859-496E-960A-4B09EDCC2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4037913A-DA6D-4F85-9684-18087E27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88B65EBE-E36D-4765-90B8-BB2A83148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48D8D2E7-9C8B-4675-A753-93F92FE53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7505EA3C-F6FE-4717-9D16-1FC1BFCE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9872A32-4C50-4CBB-8F41-10A7E35A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ettysburg: Bitva o sklad bot se proměnila v masakr a těžkou ...">
            <a:extLst>
              <a:ext uri="{FF2B5EF4-FFF2-40B4-BE49-F238E27FC236}">
                <a16:creationId xmlns:a16="http://schemas.microsoft.com/office/drawing/2014/main" id="{0A23D170-3A52-4DB6-8B4E-73C05B05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r="34422"/>
          <a:stretch/>
        </p:blipFill>
        <p:spPr bwMode="auto">
          <a:xfrm>
            <a:off x="643467" y="643467"/>
            <a:ext cx="5130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3F12DB6-A8DD-4C76-A2CD-C90EB6BB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itva u Gettysburgu – Wikipedie">
            <a:extLst>
              <a:ext uri="{FF2B5EF4-FFF2-40B4-BE49-F238E27FC236}">
                <a16:creationId xmlns:a16="http://schemas.microsoft.com/office/drawing/2014/main" id="{E2AA68AA-0C59-4D1C-B208-18DA4E733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r="16846" b="-1"/>
          <a:stretch/>
        </p:blipFill>
        <p:spPr bwMode="auto">
          <a:xfrm>
            <a:off x="6423321" y="643467"/>
            <a:ext cx="5130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432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302</Words>
  <Application>Microsoft Office PowerPoint</Application>
  <PresentationFormat>Širokouhlá</PresentationFormat>
  <Paragraphs>43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Fazeta</vt:lpstr>
      <vt:lpstr>Spojené státy americké </vt:lpstr>
      <vt:lpstr>Vzestup: </vt:lpstr>
      <vt:lpstr>Prezentácia programu PowerPoint</vt:lpstr>
      <vt:lpstr>Severní a jižní státy</vt:lpstr>
      <vt:lpstr>Občanská válka (1861-1865)</vt:lpstr>
      <vt:lpstr>Prezentácia programu PowerPoint</vt:lpstr>
      <vt:lpstr>Prezentácia programu PowerPoint</vt:lpstr>
      <vt:lpstr>Prezentácia programu PowerPoint</vt:lpstr>
      <vt:lpstr>Prezentácia programu PowerPoint</vt:lpstr>
      <vt:lpstr>Důsledky války:</vt:lpstr>
      <vt:lpstr>Hospodářský rozvoj:</vt:lpstr>
      <vt:lpstr>Systém dvou politických stran</vt:lpstr>
      <vt:lpstr>Opakování: (psát nemusíš)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Spojené státy americké </dc:title>
  <dc:creator>Romana Pleslová</dc:creator>
  <cp:lastModifiedBy>Romana Pleslová</cp:lastModifiedBy>
  <cp:revision>2</cp:revision>
  <dcterms:created xsi:type="dcterms:W3CDTF">2020-05-13T07:27:38Z</dcterms:created>
  <dcterms:modified xsi:type="dcterms:W3CDTF">2020-05-13T07:34:40Z</dcterms:modified>
</cp:coreProperties>
</file>