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1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72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5512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060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9887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000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3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3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1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2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2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4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6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809BC-4C6A-4EC8-831B-60C96A2A7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b="1" dirty="0"/>
              <a:t>Sjednocení Itálie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D589E6-C4DC-4B11-96A3-1A4D5BD58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03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E1DD0-DBF9-4646-96AE-94F7213A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b="1" dirty="0"/>
              <a:t>Uspořádání: 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B355F8-3F7B-4AC5-9E99-99F4BAA1A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550" y="1581150"/>
            <a:ext cx="5822953" cy="49149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1848-49 – první pokusy o sjednocení =) neúspěch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Překážkou bola neochota vládců jednotlivých území vzdát se moci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Sever – Habsburská monarchie (Benátsko, Lombardie)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Střed – Papežský stát + malé formálně samostatné státy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Jih a Sicílie – Bourboni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 </a:t>
            </a:r>
            <a:r>
              <a:rPr lang="cs-CZ" sz="2000" b="1" dirty="0"/>
              <a:t>Nerovnoměrný vývoj: </a:t>
            </a:r>
            <a:r>
              <a:rPr lang="cs-CZ" sz="2000" dirty="0"/>
              <a:t>sever – průmysl X jih – agrární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Nejvyspělejší část země – </a:t>
            </a:r>
            <a:r>
              <a:rPr lang="cs-CZ" sz="2000" b="1" dirty="0"/>
              <a:t>Sardinské království – Piemont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král </a:t>
            </a:r>
            <a:r>
              <a:rPr lang="cs-CZ" sz="2000" b="1" dirty="0"/>
              <a:t>Viktor Emanuel II.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Ministerský předseda </a:t>
            </a:r>
            <a:r>
              <a:rPr lang="cs-CZ" sz="2000" b="1" dirty="0"/>
              <a:t>CAMILO CAVOUR 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sz="2000" b="1" dirty="0"/>
          </a:p>
        </p:txBody>
      </p:sp>
      <p:pic>
        <p:nvPicPr>
          <p:cNvPr id="1026" name="Picture 2" descr="Camillo benso conte di cavour">
            <a:extLst>
              <a:ext uri="{FF2B5EF4-FFF2-40B4-BE49-F238E27FC236}">
                <a16:creationId xmlns:a16="http://schemas.microsoft.com/office/drawing/2014/main" id="{792FBE47-8F0B-4ECD-B197-B29778566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11417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002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orgimento – Wikipedie">
            <a:extLst>
              <a:ext uri="{FF2B5EF4-FFF2-40B4-BE49-F238E27FC236}">
                <a16:creationId xmlns:a16="http://schemas.microsoft.com/office/drawing/2014/main" id="{CE095296-CC9D-487F-99B0-2DDCE57B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0"/>
            <a:ext cx="7353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2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 Solferina Rakousko přes statečný boj svých vojáků ztratilo ...">
            <a:extLst>
              <a:ext uri="{FF2B5EF4-FFF2-40B4-BE49-F238E27FC236}">
                <a16:creationId xmlns:a16="http://schemas.microsoft.com/office/drawing/2014/main" id="{2CBE8DEC-11DC-4F29-9F72-C53553D43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18172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510F0E-84A0-4827-A796-7CF895C3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b="1" dirty="0"/>
              <a:t>Rakousko-sardinská válka 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FE7A58-91D5-4ACD-9A01-9857C7F9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38867"/>
            <a:ext cx="4109356" cy="4102496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Sardinie – potřeba spojence (Francie) </a:t>
            </a:r>
          </a:p>
          <a:p>
            <a:r>
              <a:rPr lang="cs-CZ" sz="2400" b="1" dirty="0"/>
              <a:t>1859 – válka proti Rakousku </a:t>
            </a:r>
            <a:r>
              <a:rPr lang="cs-CZ" sz="2400" dirty="0"/>
              <a:t>– porážka rakouského vojska u </a:t>
            </a:r>
            <a:r>
              <a:rPr lang="cs-CZ" sz="2400" b="1" dirty="0"/>
              <a:t>Solferina</a:t>
            </a:r>
            <a:r>
              <a:rPr lang="cs-CZ" sz="2400" dirty="0"/>
              <a:t> a </a:t>
            </a:r>
            <a:r>
              <a:rPr lang="cs-CZ" sz="2400" b="1" dirty="0"/>
              <a:t>Magenty</a:t>
            </a:r>
            <a:r>
              <a:rPr lang="cs-CZ" sz="2400" dirty="0"/>
              <a:t> – zisk velké části severní Itálie  </a:t>
            </a:r>
          </a:p>
          <a:p>
            <a:pPr lvl="1"/>
            <a:r>
              <a:rPr lang="cs-CZ" sz="2000" dirty="0"/>
              <a:t>Zisk </a:t>
            </a:r>
            <a:r>
              <a:rPr lang="cs-CZ" sz="2000" b="1" i="1" dirty="0"/>
              <a:t>Lombardie</a:t>
            </a:r>
          </a:p>
          <a:p>
            <a:r>
              <a:rPr lang="cs-CZ" sz="2400" dirty="0"/>
              <a:t> současně ve střední Itálii – </a:t>
            </a:r>
            <a:r>
              <a:rPr lang="cs-CZ" sz="2400" b="1" dirty="0"/>
              <a:t>lidová povstání </a:t>
            </a:r>
          </a:p>
          <a:p>
            <a:pPr marL="0" indent="0">
              <a:buNone/>
            </a:pPr>
            <a:endParaRPr lang="sk-SK" sz="24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515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F712A-B89E-4DEA-8CD6-3C8D7EFF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b="1"/>
              <a:t>Vznik Italského království </a:t>
            </a:r>
            <a:endParaRPr lang="sk-SK" b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3A8EFD-65B4-4E47-A7B1-4D6FDE6B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930400"/>
            <a:ext cx="5394940" cy="4660900"/>
          </a:xfrm>
        </p:spPr>
        <p:txBody>
          <a:bodyPr>
            <a:normAutofit/>
          </a:bodyPr>
          <a:lstStyle/>
          <a:p>
            <a:r>
              <a:rPr lang="cs-CZ" sz="2400" b="1" dirty="0"/>
              <a:t>Giuseppe Garibaldi </a:t>
            </a:r>
            <a:r>
              <a:rPr lang="cs-CZ" sz="2400" dirty="0"/>
              <a:t>(„</a:t>
            </a:r>
            <a:r>
              <a:rPr lang="cs-CZ" sz="2400" dirty="0" err="1"/>
              <a:t>rudokošilník</a:t>
            </a:r>
            <a:r>
              <a:rPr lang="cs-CZ" sz="2400" dirty="0"/>
              <a:t>“ – 1860 – spolu s vojskem sardinských dobrovolníků – pomoc povstalcům v Království obojí Sicílie =) dobytí jihu Itálie </a:t>
            </a:r>
          </a:p>
          <a:p>
            <a:r>
              <a:rPr lang="cs-CZ" sz="2400" dirty="0"/>
              <a:t>Území předal sardinskému králi </a:t>
            </a:r>
          </a:p>
          <a:p>
            <a:r>
              <a:rPr lang="cs-CZ" sz="2400" b="1" dirty="0"/>
              <a:t>1861 – Italské království </a:t>
            </a:r>
            <a:r>
              <a:rPr lang="cs-CZ" sz="2400" dirty="0"/>
              <a:t>– sardinský král byl </a:t>
            </a:r>
            <a:r>
              <a:rPr lang="cs-CZ" sz="2400" b="1" i="1" u="sng" dirty="0"/>
              <a:t>prvním</a:t>
            </a:r>
            <a:r>
              <a:rPr lang="cs-CZ" sz="2400" b="1" i="1" dirty="0"/>
              <a:t> italským králem </a:t>
            </a:r>
            <a:r>
              <a:rPr lang="cs-CZ" sz="2400" b="1" dirty="0"/>
              <a:t>– Viktor Emanuel I. </a:t>
            </a:r>
            <a:endParaRPr lang="sk-SK" sz="2400" b="1" dirty="0"/>
          </a:p>
        </p:txBody>
      </p:sp>
      <p:pic>
        <p:nvPicPr>
          <p:cNvPr id="4098" name="Picture 2" descr="We The Italians | Great Italians of the Past: Giuseppe Garibaldi">
            <a:extLst>
              <a:ext uri="{FF2B5EF4-FFF2-40B4-BE49-F238E27FC236}">
                <a16:creationId xmlns:a16="http://schemas.microsoft.com/office/drawing/2014/main" id="{39526CE2-E52D-489E-A4F3-323EA7E4C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r="29099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299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C372E-2BF3-4838-B77D-14AC4C06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cs-CZ" b="1" dirty="0"/>
              <a:t>Připojení Benátska a Říma </a:t>
            </a:r>
            <a:endParaRPr lang="sk-SK" b="1" dirty="0"/>
          </a:p>
        </p:txBody>
      </p:sp>
      <p:pic>
        <p:nvPicPr>
          <p:cNvPr id="5122" name="Picture 2" descr="Victor Emmanuel II of Italy - Wikipedia">
            <a:extLst>
              <a:ext uri="{FF2B5EF4-FFF2-40B4-BE49-F238E27FC236}">
                <a16:creationId xmlns:a16="http://schemas.microsoft.com/office/drawing/2014/main" id="{6763969D-0D9C-4F0A-828E-1878842E7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7" r="15005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7C47A7-76FC-4EC5-B060-626B28F2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581151"/>
            <a:ext cx="7467600" cy="4460212"/>
          </a:xfrm>
        </p:spPr>
        <p:txBody>
          <a:bodyPr>
            <a:normAutofit/>
          </a:bodyPr>
          <a:lstStyle/>
          <a:p>
            <a:r>
              <a:rPr lang="cs-CZ" sz="2400" b="1" dirty="0"/>
              <a:t>1866</a:t>
            </a:r>
            <a:r>
              <a:rPr lang="cs-CZ" sz="2400" dirty="0"/>
              <a:t> – pomoc Prusku ve válce proti Rakousku – zisk Benátska </a:t>
            </a:r>
          </a:p>
          <a:p>
            <a:r>
              <a:rPr lang="cs-CZ" sz="2400" b="1" dirty="0"/>
              <a:t>1870 – papežský stát </a:t>
            </a:r>
            <a:r>
              <a:rPr lang="cs-CZ" sz="2400" dirty="0"/>
              <a:t>byl pod ochranou Francie a po prusko-francouzské válce </a:t>
            </a:r>
            <a:r>
              <a:rPr lang="cs-CZ" sz="2400" b="1" u="sng" dirty="0"/>
              <a:t>zaniká</a:t>
            </a:r>
          </a:p>
          <a:p>
            <a:r>
              <a:rPr lang="cs-CZ" sz="2400" b="1" dirty="0"/>
              <a:t>=) sjednocení Itálie </a:t>
            </a:r>
          </a:p>
          <a:p>
            <a:r>
              <a:rPr lang="cs-CZ" sz="2400" dirty="0"/>
              <a:t>Hlavní město = </a:t>
            </a:r>
            <a:r>
              <a:rPr lang="cs-CZ" sz="2400" b="1" u="sng" dirty="0"/>
              <a:t>Řím</a:t>
            </a:r>
            <a:r>
              <a:rPr lang="cs-CZ" sz="2400" b="1" dirty="0"/>
              <a:t> (1871)</a:t>
            </a:r>
            <a:endParaRPr lang="cs-CZ" sz="2400" dirty="0"/>
          </a:p>
          <a:p>
            <a:pPr lvl="1"/>
            <a:r>
              <a:rPr lang="cs-CZ" sz="2000" b="1" dirty="0"/>
              <a:t>Vatikán</a:t>
            </a:r>
            <a:r>
              <a:rPr lang="cs-CZ" sz="2000" dirty="0"/>
              <a:t> – </a:t>
            </a:r>
            <a:r>
              <a:rPr lang="cs-CZ" sz="2000" dirty="0" err="1"/>
              <a:t>ministáteček</a:t>
            </a:r>
            <a:r>
              <a:rPr lang="cs-CZ" sz="2000" dirty="0"/>
              <a:t> pro papeže</a:t>
            </a:r>
          </a:p>
          <a:p>
            <a:r>
              <a:rPr lang="cs-CZ" sz="2400" dirty="0"/>
              <a:t>Rychlý průmyslový rozvoj, ALE velké rozdíly mezi severem a jihem </a:t>
            </a:r>
          </a:p>
          <a:p>
            <a:r>
              <a:rPr lang="cs-CZ" sz="2400" dirty="0"/>
              <a:t>Itálie se </a:t>
            </a:r>
            <a:r>
              <a:rPr lang="cs-CZ" sz="2400" dirty="0" err="1"/>
              <a:t>NEstala</a:t>
            </a:r>
            <a:r>
              <a:rPr lang="cs-CZ" sz="2400" dirty="0"/>
              <a:t> velmocí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51242867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215</Words>
  <Application>Microsoft Office PowerPoint</Application>
  <PresentationFormat>Širokouhlá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Sjednocení Itálie </vt:lpstr>
      <vt:lpstr>Uspořádání: </vt:lpstr>
      <vt:lpstr>Prezentácia programu PowerPoint</vt:lpstr>
      <vt:lpstr>Rakousko-sardinská válka </vt:lpstr>
      <vt:lpstr>Vznik Italského království </vt:lpstr>
      <vt:lpstr>Připojení Benátska a Říma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Sjednocení Itálie </dc:title>
  <dc:creator>Romana Pleslová</dc:creator>
  <cp:lastModifiedBy>Romana Pleslová</cp:lastModifiedBy>
  <cp:revision>2</cp:revision>
  <dcterms:created xsi:type="dcterms:W3CDTF">2020-05-06T07:55:31Z</dcterms:created>
  <dcterms:modified xsi:type="dcterms:W3CDTF">2020-05-11T05:29:24Z</dcterms:modified>
</cp:coreProperties>
</file>