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D28A7-45BC-4986-B3D1-A4E74AE64A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rgbClr val="FFFEFF"/>
                </a:solidFill>
              </a:rPr>
              <a:t>Sjednocení</a:t>
            </a:r>
            <a:r>
              <a:rPr lang="en-US" sz="6000" b="1" dirty="0">
                <a:solidFill>
                  <a:srgbClr val="FFFEFF"/>
                </a:solidFill>
              </a:rPr>
              <a:t> </a:t>
            </a:r>
            <a:r>
              <a:rPr lang="en-US" sz="6000" b="1" dirty="0" err="1">
                <a:solidFill>
                  <a:srgbClr val="FFFEFF"/>
                </a:solidFill>
              </a:rPr>
              <a:t>Německa</a:t>
            </a:r>
            <a:r>
              <a:rPr lang="en-US" sz="6000" b="1" dirty="0">
                <a:solidFill>
                  <a:srgbClr val="FFFE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23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19666ADA-063A-4EE2-B35B-514947400CDF}"/>
              </a:ext>
            </a:extLst>
          </p:cNvPr>
          <p:cNvSpPr txBox="1"/>
          <p:nvPr/>
        </p:nvSpPr>
        <p:spPr>
          <a:xfrm>
            <a:off x="846113" y="698182"/>
            <a:ext cx="100021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Německo – území rozdrobené na království, knížectví, svobodná města ----) nejsilnější </a:t>
            </a:r>
            <a:r>
              <a:rPr lang="cs-CZ" sz="2400" dirty="0" err="1"/>
              <a:t>něm.stát</a:t>
            </a:r>
            <a:r>
              <a:rPr lang="cs-CZ" sz="2400" dirty="0"/>
              <a:t> –</a:t>
            </a:r>
            <a:r>
              <a:rPr lang="cs-CZ" sz="2400" b="1" dirty="0"/>
              <a:t>Prusko</a:t>
            </a:r>
            <a:r>
              <a:rPr lang="cs-CZ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Německý spolek – Prusko nejsilnější – s Rakouskem soupeření o moc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Král: Vilém I. </a:t>
            </a:r>
          </a:p>
          <a:p>
            <a:pPr marL="285750" indent="-285750">
              <a:buFontTx/>
              <a:buChar char="-"/>
            </a:pPr>
            <a:r>
              <a:rPr lang="cs-CZ" sz="2400" b="1" dirty="0"/>
              <a:t>Ministerský předseda(kancléř)</a:t>
            </a:r>
            <a:r>
              <a:rPr lang="cs-CZ" sz="2400" dirty="0"/>
              <a:t>: </a:t>
            </a:r>
            <a:r>
              <a:rPr lang="cs-CZ" sz="2400" b="1" u="sng" dirty="0"/>
              <a:t>Otto von Bismarck (1871-1890)</a:t>
            </a:r>
            <a:r>
              <a:rPr lang="cs-CZ" sz="2400" dirty="0"/>
              <a:t>– „</a:t>
            </a:r>
            <a:r>
              <a:rPr lang="cs-CZ" sz="2400" i="1" dirty="0"/>
              <a:t>sjednocení železem a krví“ 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26" name="Picture 2" descr="Otto von Bismarck | MY HERO">
            <a:extLst>
              <a:ext uri="{FF2B5EF4-FFF2-40B4-BE49-F238E27FC236}">
                <a16:creationId xmlns:a16="http://schemas.microsoft.com/office/drawing/2014/main" id="{63EE7D82-E111-405D-90E7-A07D4AE3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4" y="3422540"/>
            <a:ext cx="226785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83684C8-F902-4FD4-B588-79ECDBD6652F}"/>
              </a:ext>
            </a:extLst>
          </p:cNvPr>
          <p:cNvSpPr txBox="1"/>
          <p:nvPr/>
        </p:nvSpPr>
        <p:spPr>
          <a:xfrm>
            <a:off x="6202387" y="3422540"/>
            <a:ext cx="5143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/>
              <a:t>„Prusko musí soustředit svou sílu a udržet jí pro příhodný okamžik, který již několikrát promeškalo. Pruské hranice, vytvořené na základě vídeňských smluv, nevyhovují zdravému životu státu. Velké otázky doby nebudou řešeny řečmi a převahou většiny – to bylo velkou chybou údobí 1848-1849 – ale železem a krví.“</a:t>
            </a:r>
          </a:p>
          <a:p>
            <a:endParaRPr lang="cs-CZ" b="1" i="1" dirty="0"/>
          </a:p>
          <a:p>
            <a:r>
              <a:rPr lang="cs-CZ" dirty="0"/>
              <a:t>(Z projevu Otta von Bismarcka z t.1862)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855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2809643-1A52-4ED2-AA8C-EEF67E92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F59BE78A-E3EA-4451-96B5-6FAFD246E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FD751E0-7430-4ACA-A679-ECB74EA58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A4098D72-B456-40CC-8C9F-D08B9DD2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77F4ACE6-DDA3-4ED6-8FEE-78FFB08E9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4337B0AD-9A1D-4899-8791-EDEB9B5A1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BCA1A530-E6F6-465D-BCD0-371D816C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E004A844-7D04-43E1-A29A-F8191791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20EE4868-1730-433B-AA39-A91305A49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5AB5DD23-5ECB-4E0C-AC9B-C384785BA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30DF27FE-32C5-40E3-88CF-16228DBBC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7DA4BF21-FA96-43DB-A077-173C5F433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79FB98CB-1E06-4CC6-B67C-4CE3403E8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BF956BA4-7CC2-4E13-9E1D-0854EF4CB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6C08EBB-2C97-4884-9312-EA0A6A62A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262514D-691E-4344-8751-4E80F046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17406E40-244E-4DD6-94A4-E73960241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9E621646-8902-4518-ADFE-798B8AF7F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BC03DD73-798C-403F-B9AC-BFF84A0B1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756FE0C-DC81-49BD-AD76-1E223B686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89921AE2-097C-4DEE-A398-FCB910D60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FEEAE74D-A8B8-4601-84C4-7F01DFF41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078" name="Picture 6" descr="Gymnázium Bohumila Hrabala v Nymburce - Proti sociálním demokratům">
            <a:extLst>
              <a:ext uri="{FF2B5EF4-FFF2-40B4-BE49-F238E27FC236}">
                <a16:creationId xmlns:a16="http://schemas.microsoft.com/office/drawing/2014/main" id="{9DE0C9E4-7627-4592-A1E3-ABE984856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r="1" b="18814"/>
          <a:stretch/>
        </p:blipFill>
        <p:spPr bwMode="auto">
          <a:xfrm>
            <a:off x="381406" y="509588"/>
            <a:ext cx="11665309" cy="59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8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3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53BEB9C7-ACAE-4E6A-8980-008501F2A2DB}"/>
              </a:ext>
            </a:extLst>
          </p:cNvPr>
          <p:cNvSpPr txBox="1"/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VÁLEČNÉ KONFLIKTY VEDOUCÍ K SJEDNOCENÍ 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A50F239-74B8-496C-BC2A-322D443E1EB8}"/>
              </a:ext>
            </a:extLst>
          </p:cNvPr>
          <p:cNvSpPr txBox="1"/>
          <p:nvPr/>
        </p:nvSpPr>
        <p:spPr>
          <a:xfrm>
            <a:off x="4587333" y="574675"/>
            <a:ext cx="7237956" cy="582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b="1" u="sng" dirty="0"/>
              <a:t>PROTI</a:t>
            </a:r>
            <a:r>
              <a:rPr lang="en-US" sz="1700" dirty="0"/>
              <a:t>: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b="1" u="sng" dirty="0"/>
              <a:t>1. </a:t>
            </a:r>
            <a:r>
              <a:rPr lang="en-US" sz="1700" b="1" u="sng" dirty="0" err="1"/>
              <a:t>Dánsku</a:t>
            </a:r>
            <a:r>
              <a:rPr lang="en-US" sz="1700" b="1" u="sng" dirty="0"/>
              <a:t> </a:t>
            </a:r>
            <a:r>
              <a:rPr lang="en-US" sz="1700" dirty="0"/>
              <a:t>– 1864 – </a:t>
            </a:r>
            <a:r>
              <a:rPr lang="cs-CZ" sz="1700" dirty="0"/>
              <a:t>spojenectví s habsburskou monarchii – Dánsko poraženo. Zisk </a:t>
            </a:r>
            <a:r>
              <a:rPr lang="cs-CZ" sz="1700" dirty="0" err="1"/>
              <a:t>Šlesvicka</a:t>
            </a:r>
            <a:r>
              <a:rPr lang="cs-CZ" sz="1700" dirty="0"/>
              <a:t> a Holštýnska 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b="1" u="sng" dirty="0"/>
              <a:t>2. Rakousku </a:t>
            </a:r>
            <a:r>
              <a:rPr lang="cs-CZ" sz="1700" dirty="0"/>
              <a:t>– </a:t>
            </a:r>
            <a:r>
              <a:rPr lang="cs-CZ" sz="1700" b="1" u="sng" dirty="0"/>
              <a:t>1866</a:t>
            </a:r>
            <a:r>
              <a:rPr lang="cs-CZ" sz="1700" b="1" dirty="0"/>
              <a:t> tzv. prusko-rakouská válka</a:t>
            </a:r>
            <a:r>
              <a:rPr lang="cs-CZ" sz="1700" dirty="0"/>
              <a:t>. </a:t>
            </a:r>
          </a:p>
          <a:p>
            <a:pPr marL="1657350" lvl="3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dirty="0"/>
              <a:t>Na stranu Pruska se přidala Itálie </a:t>
            </a:r>
          </a:p>
          <a:p>
            <a:pPr marL="1657350" lvl="3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b="1" dirty="0"/>
              <a:t>Bitva u Hradce Králové (Sadová</a:t>
            </a:r>
            <a:r>
              <a:rPr lang="cs-CZ" sz="1700" dirty="0"/>
              <a:t>) – Prusko lépe ozbrojeno </a:t>
            </a:r>
          </a:p>
          <a:p>
            <a:pPr lvl="3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b="1" dirty="0"/>
              <a:t>Výsledek</a:t>
            </a:r>
            <a:r>
              <a:rPr lang="cs-CZ" sz="1700" dirty="0"/>
              <a:t>: </a:t>
            </a:r>
          </a:p>
          <a:p>
            <a:pPr marL="2571750" lvl="5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dirty="0"/>
              <a:t>Rak. – prohra a vystoupení z Německého spolku (zánik spolku)</a:t>
            </a:r>
          </a:p>
          <a:p>
            <a:pPr marL="2571750" lvl="5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dirty="0"/>
              <a:t>Prusko – zisk řady nových území </a:t>
            </a:r>
          </a:p>
          <a:p>
            <a:pPr marL="1657350" lvl="3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dirty="0"/>
              <a:t> vznik Severoněmeckého spolku – Prusko v čele 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b="1" u="sng" dirty="0"/>
              <a:t>3. </a:t>
            </a:r>
            <a:r>
              <a:rPr lang="en-US" sz="1700" b="1" u="sng" dirty="0"/>
              <a:t> </a:t>
            </a:r>
            <a:r>
              <a:rPr lang="en-US" sz="1700" b="1" u="sng" dirty="0" err="1"/>
              <a:t>Francii</a:t>
            </a:r>
            <a:r>
              <a:rPr lang="en-US" sz="1700" b="1" u="sng" dirty="0"/>
              <a:t> </a:t>
            </a:r>
            <a:r>
              <a:rPr lang="en-US" sz="1700" dirty="0"/>
              <a:t>– </a:t>
            </a:r>
            <a:r>
              <a:rPr lang="cs-CZ" sz="1700" dirty="0"/>
              <a:t>1870 – vítězství Pruska v bitvě u Sedanu</a:t>
            </a:r>
          </a:p>
          <a:p>
            <a:pPr marL="1257300" lvl="2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dirty="0"/>
              <a:t>Francie – ztráta významných průmyslových oblastí (Lotrinsko, Alsasko)  </a:t>
            </a:r>
          </a:p>
          <a:p>
            <a:pPr marL="1257300" lvl="2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700" b="1" u="sng" dirty="0"/>
              <a:t>1871</a:t>
            </a:r>
            <a:r>
              <a:rPr lang="cs-CZ" sz="1700" dirty="0"/>
              <a:t> – v Zrcadlovém sále ve Versailles vyhlášeno </a:t>
            </a:r>
            <a:r>
              <a:rPr lang="cs-CZ" sz="1700" b="1" u="sng" dirty="0"/>
              <a:t>Německé císařstv</a:t>
            </a:r>
            <a:r>
              <a:rPr lang="cs-CZ" sz="1700" dirty="0"/>
              <a:t>í v čele s císařem </a:t>
            </a:r>
            <a:r>
              <a:rPr lang="cs-CZ" sz="1700" b="1" dirty="0"/>
              <a:t>Vilémem I. </a:t>
            </a:r>
          </a:p>
          <a:p>
            <a:pPr marL="1143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44192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tva u Hradce Králové – Wikipedie">
            <a:extLst>
              <a:ext uri="{FF2B5EF4-FFF2-40B4-BE49-F238E27FC236}">
                <a16:creationId xmlns:a16="http://schemas.microsoft.com/office/drawing/2014/main" id="{0FD1450C-7510-499E-9D49-A78400B1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7"/>
            <a:ext cx="12192000" cy="60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3D6E0770-92EC-4FCD-81F7-BEB86BBE6A61}"/>
              </a:ext>
            </a:extLst>
          </p:cNvPr>
          <p:cNvSpPr txBox="1"/>
          <p:nvPr/>
        </p:nvSpPr>
        <p:spPr>
          <a:xfrm>
            <a:off x="2906974" y="136478"/>
            <a:ext cx="713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/>
              <a:t>Bitva u Sadové 3.července 1866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66257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jednocení Německa – Wikipedie">
            <a:extLst>
              <a:ext uri="{FF2B5EF4-FFF2-40B4-BE49-F238E27FC236}">
                <a16:creationId xmlns:a16="http://schemas.microsoft.com/office/drawing/2014/main" id="{94DAE03F-1D5A-48CB-B566-E88A0F95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08" y="0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53A57023-5E0A-4E82-9C36-F6294434169F}"/>
              </a:ext>
            </a:extLst>
          </p:cNvPr>
          <p:cNvSpPr txBox="1"/>
          <p:nvPr/>
        </p:nvSpPr>
        <p:spPr>
          <a:xfrm>
            <a:off x="139842" y="2197289"/>
            <a:ext cx="2429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18.1. 1871 – v zrcadlovém sále ve Versailles – vyhlášeno Německé císařství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402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říž a zámky na Loiře - ZájezdyProŠkoly.cz">
            <a:extLst>
              <a:ext uri="{FF2B5EF4-FFF2-40B4-BE49-F238E27FC236}">
                <a16:creationId xmlns:a16="http://schemas.microsoft.com/office/drawing/2014/main" id="{6FF5C0B2-37EF-4CB3-A224-1FF33649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6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A072295-A1E9-47AA-B41B-C3C890F3A328}"/>
              </a:ext>
            </a:extLst>
          </p:cNvPr>
          <p:cNvSpPr txBox="1"/>
          <p:nvPr/>
        </p:nvSpPr>
        <p:spPr>
          <a:xfrm>
            <a:off x="477672" y="614149"/>
            <a:ext cx="105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NĚMECKÉ CÍSAŘSTVÍ</a:t>
            </a:r>
            <a:endParaRPr lang="sk-SK" b="1" dirty="0"/>
          </a:p>
        </p:txBody>
      </p:sp>
      <p:pic>
        <p:nvPicPr>
          <p:cNvPr id="9" name="Picture 4" descr="Sjednocení Německa – Wikipedie">
            <a:extLst>
              <a:ext uri="{FF2B5EF4-FFF2-40B4-BE49-F238E27FC236}">
                <a16:creationId xmlns:a16="http://schemas.microsoft.com/office/drawing/2014/main" id="{E9DA299A-3976-4508-9233-2968D34E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9" y="336076"/>
            <a:ext cx="7642747" cy="61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5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A072295-A1E9-47AA-B41B-C3C890F3A328}"/>
              </a:ext>
            </a:extLst>
          </p:cNvPr>
          <p:cNvSpPr txBox="1"/>
          <p:nvPr/>
        </p:nvSpPr>
        <p:spPr>
          <a:xfrm>
            <a:off x="807720" y="2349925"/>
            <a:ext cx="2441894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NĚMECKÉ CÍSAŘSTVÍ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B7778A1-DCEA-4CA9-9781-99665995F37A}"/>
              </a:ext>
            </a:extLst>
          </p:cNvPr>
          <p:cNvSpPr txBox="1"/>
          <p:nvPr/>
        </p:nvSpPr>
        <p:spPr>
          <a:xfrm>
            <a:off x="4846319" y="1111249"/>
            <a:ext cx="6554001" cy="463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b="1" dirty="0"/>
              <a:t>Spolkový stát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dirty="0"/>
              <a:t>Hlavní město: </a:t>
            </a:r>
            <a:r>
              <a:rPr lang="cs-CZ" b="1" dirty="0"/>
              <a:t>Berlín</a:t>
            </a:r>
            <a:r>
              <a:rPr lang="cs-CZ" dirty="0"/>
              <a:t>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dirty="0"/>
              <a:t>Nejvyšší výkonná moc </a:t>
            </a:r>
            <a:r>
              <a:rPr lang="cs-CZ" b="1" dirty="0"/>
              <a:t>– Otto von Bismarck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b="1" dirty="0"/>
              <a:t>Hospodářský rozmach </a:t>
            </a:r>
            <a:r>
              <a:rPr lang="cs-CZ" dirty="0"/>
              <a:t>(vyspělý průmysl) – využití uhelných zdrojů, těžba žel. rudy, rozmach strojírenství, elektrotechnického a chemického průmyslu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dirty="0"/>
              <a:t>Sociální výhody – úrazové, nemocenské pojištění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dirty="0"/>
              <a:t>Všeobecní hlasovací právo pro muže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b="1" dirty="0"/>
              <a:t>Armáda</a:t>
            </a:r>
            <a:r>
              <a:rPr lang="cs-CZ" dirty="0"/>
              <a:t> – velký vliv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b="1" dirty="0"/>
              <a:t>Koloniální expanze </a:t>
            </a:r>
            <a:r>
              <a:rPr lang="cs-CZ" dirty="0"/>
              <a:t>– Afrika, Turecko, Čína a Tichomoří</a:t>
            </a:r>
          </a:p>
        </p:txBody>
      </p:sp>
    </p:spTree>
    <p:extLst>
      <p:ext uri="{BB962C8B-B14F-4D97-AF65-F5344CB8AC3E}">
        <p14:creationId xmlns:p14="http://schemas.microsoft.com/office/powerpoint/2010/main" val="368174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325</Words>
  <Application>Microsoft Office PowerPoint</Application>
  <PresentationFormat>Širokouhlá</PresentationFormat>
  <Paragraphs>33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Rockwell</vt:lpstr>
      <vt:lpstr>Wingdings</vt:lpstr>
      <vt:lpstr>Atlas</vt:lpstr>
      <vt:lpstr>Sjednocení Německa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Sjednocení Německa </dc:title>
  <dc:creator>Romana Pleslová</dc:creator>
  <cp:lastModifiedBy>Romana Pleslová</cp:lastModifiedBy>
  <cp:revision>1</cp:revision>
  <dcterms:created xsi:type="dcterms:W3CDTF">2020-05-01T09:44:17Z</dcterms:created>
  <dcterms:modified xsi:type="dcterms:W3CDTF">2020-05-01T09:46:40Z</dcterms:modified>
</cp:coreProperties>
</file>